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0" r:id="rId5"/>
    <p:sldMasterId id="2147483711" r:id="rId6"/>
    <p:sldMasterId id="2147483712" r:id="rId7"/>
    <p:sldMasterId id="214748371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Lst>
  <p:sldSz cy="5143500" cx="9144000"/>
  <p:notesSz cx="6858000" cy="9144000"/>
  <p:embeddedFontLst>
    <p:embeddedFont>
      <p:font typeface="Proxima Nova"/>
      <p:regular r:id="rId44"/>
      <p:bold r:id="rId45"/>
      <p:italic r:id="rId46"/>
      <p:boldItalic r:id="rId47"/>
    </p:embeddedFon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447B62-9A22-4DDC-9417-B23E173B44B4}">
  <a:tblStyle styleId="{AB447B62-9A22-4DDC-9417-B23E173B44B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font" Target="fonts/ProximaNova-regular.fntdata"/><Relationship Id="rId43" Type="http://schemas.openxmlformats.org/officeDocument/2006/relationships/slide" Target="slides/slide34.xml"/><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oboto-regular.fntdata"/><Relationship Id="rId47" Type="http://schemas.openxmlformats.org/officeDocument/2006/relationships/font" Target="fonts/ProximaNova-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7f60b0a0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117f60b0a0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1ef4cce6f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475" name="Google Shape;475;g11ef4cce6f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ef4cce6f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483" name="Google Shape;483;g11ef4cce6f9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7f60b0a0b_0_8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490" name="Google Shape;490;g117f60b0a0b_0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7f60b0a0b_0_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Codelijsten: scholingsgraad, circus aan discipline,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Locatie niet meer toegevoegd na feedback, kan via contactinfo, locatie is voor bv real time locatie.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rgbClr val="201F1E"/>
                </a:solidFill>
                <a:highlight>
                  <a:srgbClr val="FFFFFF"/>
                </a:highlight>
                <a:latin typeface="Calibri"/>
                <a:ea typeface="Calibri"/>
                <a:cs typeface="Calibri"/>
                <a:sym typeface="Calibri"/>
              </a:rPr>
              <a:t>semantisch aan dat Uitvoerders sowieso ook Aanbieders van Activiteiten zijn wat volgens mij niet altijd klopt (misschien ben ik als Uitvoerder gewoon in dienst). Het kan natuurlijk dat een Uitvoerder ve Activiteit die Activiteit ook heeft aangeboden (of andere Activiteiten aanbiedt), maar dat betekent gewoon dat groepX dan twee keer in de beschrijving zal staan, een keer als Aanbieder en een keer als Uitvoerder. Wil iemand toch per se een Uitvoerder tegelijk als Aanbieder uitwisselen dan kan hij dat trouwens nog altijd via double typing doen.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498" name="Google Shape;498;g117f60b0a0b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d9b3969ce_0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04" name="Google Shape;504;g11d9b3969ce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d9b3969ce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24" name="Google Shape;524;g11d9b3969ce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d9b3969ce_0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31" name="Google Shape;531;g11d9b3969c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d9b3969ce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39" name="Google Shape;539;g11d9b3969ce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7f60b0a0b_1_1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547" name="Google Shape;547;g117f60b0a0b_1_1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7f60b0a0b_1_1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Deelname</a:t>
            </a:r>
            <a:br>
              <a:rPr lang="en"/>
            </a:br>
            <a:r>
              <a:rPr lang="en"/>
              <a:t>Participant</a:t>
            </a:r>
            <a:br>
              <a:rPr lang="en"/>
            </a:br>
            <a:r>
              <a:rPr lang="en"/>
              <a:t>Aanbieder</a:t>
            </a:r>
            <a:br>
              <a:rPr lang="en"/>
            </a:br>
            <a:r>
              <a:rPr lang="en"/>
              <a:t>Aanbiederprofiel</a:t>
            </a:r>
            <a:br>
              <a:rPr lang="en"/>
            </a:br>
            <a:r>
              <a:rPr lang="en"/>
              <a:t>ParticipantProfiel</a:t>
            </a:r>
            <a:br>
              <a:rPr lang="en"/>
            </a:br>
            <a:endParaRPr/>
          </a:p>
        </p:txBody>
      </p:sp>
      <p:sp>
        <p:nvSpPr>
          <p:cNvPr id="555" name="Google Shape;555;g117f60b0a0b_1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7f60b0a0b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g117f60b0a0b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17f60b0a0b_1_1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572" name="Google Shape;572;g117f60b0a0b_1_1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1d9b3969ce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9" name="Google Shape;579;g11d9b3969c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d9b3969ce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17" name="Google Shape;617;g11d9b3969ce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1d9b3969ce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26" name="Google Shape;626;g11d9b3969ce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1d9b3969ce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34" name="Google Shape;634;g11d9b3969ce_0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17f60b0a0b_1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41" name="Google Shape;641;g117f60b0a0b_1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d9b3969ce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649" name="Google Shape;649;g11d9b3969ce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1d9b3969ce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657" name="Google Shape;657;g11d9b3969ce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1d9b3969ce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663" name="Google Shape;663;g11d9b3969ce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17f60b0a0b_1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9" name="Google Shape;669;g117f60b0a0b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7f60b0a0b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17f60b0a0b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7f60b0a0b_1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117f60b0a0b_1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7f60b0a0b_1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08" name="Google Shape;708;g117f60b0a0b_1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17f60b0a0b_1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
        <p:nvSpPr>
          <p:cNvPr id="720" name="Google Shape;720;g117f60b0a0b_1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7f60b0a0b_1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50" name="Google Shape;750;g117f60b0a0b_1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17f60b0a0b_1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56" name="Google Shape;756;g117f60b0a0b_1_6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7f60b0a0b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17f60b0a0b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7f60b0a0b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17f60b0a0b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7f60b0a0b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7f60b0a0b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7f60b0a0b_0_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448" name="Google Shape;448;g117f60b0a0b_0_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7f60b0a0b_0_8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455" name="Google Shape;455;g117f60b0a0b_0_8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7f60b0a0b_0_8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17f60b0a0b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gif"/><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hyperlink" Target="http://ppt/slideLayouts/ppt/slides/slide3.xml" TargetMode="Externa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gif"/><Relationship Id="rId3"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hyperlink" Target="http://ppt/slideLayouts/ppt/slides/slide3.xml" TargetMode="External"/><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gif"/><Relationship Id="rId3"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56" name="Shape 56"/>
        <p:cNvGrpSpPr/>
        <p:nvPr/>
      </p:nvGrpSpPr>
      <p:grpSpPr>
        <a:xfrm>
          <a:off x="0" y="0"/>
          <a:ext cx="0" cy="0"/>
          <a:chOff x="0" y="0"/>
          <a:chExt cx="0" cy="0"/>
        </a:xfrm>
      </p:grpSpPr>
      <p:sp>
        <p:nvSpPr>
          <p:cNvPr id="57" name="Google Shape;57;p14"/>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8" name="Shape 58"/>
        <p:cNvGrpSpPr/>
        <p:nvPr/>
      </p:nvGrpSpPr>
      <p:grpSpPr>
        <a:xfrm>
          <a:off x="0" y="0"/>
          <a:ext cx="0" cy="0"/>
          <a:chOff x="0" y="0"/>
          <a:chExt cx="0" cy="0"/>
        </a:xfrm>
      </p:grpSpPr>
      <p:sp>
        <p:nvSpPr>
          <p:cNvPr id="59" name="Google Shape;59;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60" name="Google Shape;60;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1" name="Google Shape;61;p1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62" name="Google Shape;62;p1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63" name="Google Shape;63;p1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64" name="Shape 64"/>
        <p:cNvGrpSpPr/>
        <p:nvPr/>
      </p:nvGrpSpPr>
      <p:grpSpPr>
        <a:xfrm>
          <a:off x="0" y="0"/>
          <a:ext cx="0" cy="0"/>
          <a:chOff x="0" y="0"/>
          <a:chExt cx="0" cy="0"/>
        </a:xfrm>
      </p:grpSpPr>
      <p:sp>
        <p:nvSpPr>
          <p:cNvPr id="65" name="Google Shape;65;p1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1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68" name="Shape 68"/>
        <p:cNvGrpSpPr/>
        <p:nvPr/>
      </p:nvGrpSpPr>
      <p:grpSpPr>
        <a:xfrm>
          <a:off x="0" y="0"/>
          <a:ext cx="0" cy="0"/>
          <a:chOff x="0" y="0"/>
          <a:chExt cx="0" cy="0"/>
        </a:xfrm>
      </p:grpSpPr>
      <p:pic>
        <p:nvPicPr>
          <p:cNvPr id="69" name="Google Shape;69;p17"/>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70" name="Google Shape;70;p17"/>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71" name="Google Shape;71;p17"/>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72" name="Shape 72"/>
        <p:cNvGrpSpPr/>
        <p:nvPr/>
      </p:nvGrpSpPr>
      <p:grpSpPr>
        <a:xfrm>
          <a:off x="0" y="0"/>
          <a:ext cx="0" cy="0"/>
          <a:chOff x="0" y="0"/>
          <a:chExt cx="0" cy="0"/>
        </a:xfrm>
      </p:grpSpPr>
      <p:sp>
        <p:nvSpPr>
          <p:cNvPr id="73" name="Google Shape;73;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74" name="Google Shape;74;p18"/>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75" name="Google Shape;75;p1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76" name="Google Shape;76;p18"/>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77" name="Google Shape;77;p1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78" name="Google Shape;78;p1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79" name="Shape 79"/>
        <p:cNvGrpSpPr/>
        <p:nvPr/>
      </p:nvGrpSpPr>
      <p:grpSpPr>
        <a:xfrm>
          <a:off x="0" y="0"/>
          <a:ext cx="0" cy="0"/>
          <a:chOff x="0" y="0"/>
          <a:chExt cx="0" cy="0"/>
        </a:xfrm>
      </p:grpSpPr>
      <p:sp>
        <p:nvSpPr>
          <p:cNvPr id="80" name="Google Shape;80;p1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1" name="Google Shape;81;p19"/>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2" name="Google Shape;82;p19"/>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83" name="Google Shape;83;p1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84" name="Google Shape;84;p19"/>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85" name="Google Shape;85;p1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86" name="Shape 86"/>
        <p:cNvGrpSpPr/>
        <p:nvPr/>
      </p:nvGrpSpPr>
      <p:grpSpPr>
        <a:xfrm>
          <a:off x="0" y="0"/>
          <a:ext cx="0" cy="0"/>
          <a:chOff x="0" y="0"/>
          <a:chExt cx="0" cy="0"/>
        </a:xfrm>
      </p:grpSpPr>
      <p:pic>
        <p:nvPicPr>
          <p:cNvPr descr="VLA_verbeeldingwerkt_kader.png" id="87" name="Google Shape;87;p20"/>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88" name="Google Shape;88;p20"/>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9" name="Google Shape;89;p20"/>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90" name="Google Shape;90;p2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9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93" name="Google Shape;93;p2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94" name="Google Shape;94;p2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95" name="Google Shape;95;p21"/>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96" name="Google Shape;96;p21"/>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97" name="Google Shape;97;p2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98" name="Shape 98"/>
        <p:cNvGrpSpPr/>
        <p:nvPr/>
      </p:nvGrpSpPr>
      <p:grpSpPr>
        <a:xfrm>
          <a:off x="0" y="0"/>
          <a:ext cx="0" cy="0"/>
          <a:chOff x="0" y="0"/>
          <a:chExt cx="0" cy="0"/>
        </a:xfrm>
      </p:grpSpPr>
      <p:sp>
        <p:nvSpPr>
          <p:cNvPr id="99" name="Google Shape;99;p2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00" name="Google Shape;100;p22"/>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22"/>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22"/>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2"/>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04" name="Shape 104"/>
        <p:cNvGrpSpPr/>
        <p:nvPr/>
      </p:nvGrpSpPr>
      <p:grpSpPr>
        <a:xfrm>
          <a:off x="0" y="0"/>
          <a:ext cx="0" cy="0"/>
          <a:chOff x="0" y="0"/>
          <a:chExt cx="0" cy="0"/>
        </a:xfrm>
      </p:grpSpPr>
      <p:sp>
        <p:nvSpPr>
          <p:cNvPr id="105" name="Google Shape;105;p23"/>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06" name="Google Shape;106;p23"/>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7" name="Google Shape;107;p23"/>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23"/>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09" name="Google Shape;109;p23"/>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10" name="Google Shape;110;p2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11" name="Shape 111"/>
        <p:cNvGrpSpPr/>
        <p:nvPr/>
      </p:nvGrpSpPr>
      <p:grpSpPr>
        <a:xfrm>
          <a:off x="0" y="0"/>
          <a:ext cx="0" cy="0"/>
          <a:chOff x="0" y="0"/>
          <a:chExt cx="0" cy="0"/>
        </a:xfrm>
      </p:grpSpPr>
      <p:sp>
        <p:nvSpPr>
          <p:cNvPr id="112" name="Google Shape;112;p24"/>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3" name="Google Shape;113;p24"/>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2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6" name="Google Shape;116;p25"/>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7" name="Google Shape;117;p2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118" name="Shape 118"/>
        <p:cNvGrpSpPr/>
        <p:nvPr/>
      </p:nvGrpSpPr>
      <p:grpSpPr>
        <a:xfrm>
          <a:off x="0" y="0"/>
          <a:ext cx="0" cy="0"/>
          <a:chOff x="0" y="0"/>
          <a:chExt cx="0" cy="0"/>
        </a:xfrm>
      </p:grpSpPr>
      <p:sp>
        <p:nvSpPr>
          <p:cNvPr id="119" name="Google Shape;119;p2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20" name="Google Shape;120;p2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 name="Google Shape;121;p2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122" name="Shape 122"/>
        <p:cNvGrpSpPr/>
        <p:nvPr/>
      </p:nvGrpSpPr>
      <p:grpSpPr>
        <a:xfrm>
          <a:off x="0" y="0"/>
          <a:ext cx="0" cy="0"/>
          <a:chOff x="0" y="0"/>
          <a:chExt cx="0" cy="0"/>
        </a:xfrm>
      </p:grpSpPr>
      <p:sp>
        <p:nvSpPr>
          <p:cNvPr id="123" name="Google Shape;123;p2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27"/>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25" name="Google Shape;125;p27"/>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6" name="Google Shape;126;p2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129" name="Shape 129"/>
        <p:cNvGrpSpPr/>
        <p:nvPr/>
      </p:nvGrpSpPr>
      <p:grpSpPr>
        <a:xfrm>
          <a:off x="0" y="0"/>
          <a:ext cx="0" cy="0"/>
          <a:chOff x="0" y="0"/>
          <a:chExt cx="0" cy="0"/>
        </a:xfrm>
      </p:grpSpPr>
      <p:sp>
        <p:nvSpPr>
          <p:cNvPr id="130" name="Google Shape;130;p28"/>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1" name="Google Shape;131;p28"/>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132" name="Google Shape;132;p28"/>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33" name="Google Shape;133;p28">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134" name="Google Shape;134;p28"/>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35" name="Shape 135"/>
        <p:cNvGrpSpPr/>
        <p:nvPr/>
      </p:nvGrpSpPr>
      <p:grpSpPr>
        <a:xfrm>
          <a:off x="0" y="0"/>
          <a:ext cx="0" cy="0"/>
          <a:chOff x="0" y="0"/>
          <a:chExt cx="0" cy="0"/>
        </a:xfrm>
      </p:grpSpPr>
      <p:sp>
        <p:nvSpPr>
          <p:cNvPr id="136" name="Google Shape;136;p2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43" name="Shape 143"/>
        <p:cNvGrpSpPr/>
        <p:nvPr/>
      </p:nvGrpSpPr>
      <p:grpSpPr>
        <a:xfrm>
          <a:off x="0" y="0"/>
          <a:ext cx="0" cy="0"/>
          <a:chOff x="0" y="0"/>
          <a:chExt cx="0" cy="0"/>
        </a:xfrm>
      </p:grpSpPr>
      <p:sp>
        <p:nvSpPr>
          <p:cNvPr id="144" name="Google Shape;144;p31"/>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45" name="Google Shape;145;p31"/>
          <p:cNvPicPr preferRelativeResize="0"/>
          <p:nvPr/>
        </p:nvPicPr>
        <p:blipFill rotWithShape="1">
          <a:blip r:embed="rId2">
            <a:alphaModFix/>
          </a:blip>
          <a:srcRect b="3383" l="0" r="3901" t="2631"/>
          <a:stretch/>
        </p:blipFill>
        <p:spPr>
          <a:xfrm>
            <a:off x="1165963" y="0"/>
            <a:ext cx="7978037" cy="51435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46" name="Shape 146"/>
        <p:cNvGrpSpPr/>
        <p:nvPr/>
      </p:nvGrpSpPr>
      <p:grpSpPr>
        <a:xfrm>
          <a:off x="0" y="0"/>
          <a:ext cx="0" cy="0"/>
          <a:chOff x="0" y="0"/>
          <a:chExt cx="0" cy="0"/>
        </a:xfrm>
      </p:grpSpPr>
      <p:sp>
        <p:nvSpPr>
          <p:cNvPr id="147" name="Google Shape;147;p3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48" name="Google Shape;148;p3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49" name="Google Shape;149;p32"/>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50" name="Google Shape;150;p3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51" name="Google Shape;151;p3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52" name="Shape 152"/>
        <p:cNvGrpSpPr/>
        <p:nvPr/>
      </p:nvGrpSpPr>
      <p:grpSpPr>
        <a:xfrm>
          <a:off x="0" y="0"/>
          <a:ext cx="0" cy="0"/>
          <a:chOff x="0" y="0"/>
          <a:chExt cx="0" cy="0"/>
        </a:xfrm>
      </p:grpSpPr>
      <p:sp>
        <p:nvSpPr>
          <p:cNvPr id="153" name="Google Shape;153;p33"/>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33"/>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3"/>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56" name="Shape 156"/>
        <p:cNvGrpSpPr/>
        <p:nvPr/>
      </p:nvGrpSpPr>
      <p:grpSpPr>
        <a:xfrm>
          <a:off x="0" y="0"/>
          <a:ext cx="0" cy="0"/>
          <a:chOff x="0" y="0"/>
          <a:chExt cx="0" cy="0"/>
        </a:xfrm>
      </p:grpSpPr>
      <p:pic>
        <p:nvPicPr>
          <p:cNvPr id="157" name="Google Shape;157;p34"/>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158" name="Google Shape;158;p34"/>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159" name="Google Shape;159;p34"/>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160" name="Shape 160"/>
        <p:cNvGrpSpPr/>
        <p:nvPr/>
      </p:nvGrpSpPr>
      <p:grpSpPr>
        <a:xfrm>
          <a:off x="0" y="0"/>
          <a:ext cx="0" cy="0"/>
          <a:chOff x="0" y="0"/>
          <a:chExt cx="0" cy="0"/>
        </a:xfrm>
      </p:grpSpPr>
      <p:sp>
        <p:nvSpPr>
          <p:cNvPr id="161" name="Google Shape;161;p3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2" name="Google Shape;162;p35"/>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63" name="Google Shape;163;p3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64" name="Google Shape;164;p35"/>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65" name="Google Shape;165;p3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66" name="Google Shape;166;p3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67" name="Shape 167"/>
        <p:cNvGrpSpPr/>
        <p:nvPr/>
      </p:nvGrpSpPr>
      <p:grpSpPr>
        <a:xfrm>
          <a:off x="0" y="0"/>
          <a:ext cx="0" cy="0"/>
          <a:chOff x="0" y="0"/>
          <a:chExt cx="0" cy="0"/>
        </a:xfrm>
      </p:grpSpPr>
      <p:sp>
        <p:nvSpPr>
          <p:cNvPr id="168" name="Google Shape;168;p3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9" name="Google Shape;169;p36"/>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0" name="Google Shape;170;p36"/>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171" name="Google Shape;171;p3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2" name="Google Shape;172;p36"/>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73" name="Google Shape;173;p3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74" name="Shape 174"/>
        <p:cNvGrpSpPr/>
        <p:nvPr/>
      </p:nvGrpSpPr>
      <p:grpSpPr>
        <a:xfrm>
          <a:off x="0" y="0"/>
          <a:ext cx="0" cy="0"/>
          <a:chOff x="0" y="0"/>
          <a:chExt cx="0" cy="0"/>
        </a:xfrm>
      </p:grpSpPr>
      <p:pic>
        <p:nvPicPr>
          <p:cNvPr descr="VLA_verbeeldingwerkt_kader.png" id="175" name="Google Shape;175;p37"/>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76" name="Google Shape;176;p37"/>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77" name="Google Shape;177;p37"/>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78" name="Google Shape;178;p3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79" name="Shape 179"/>
        <p:cNvGrpSpPr/>
        <p:nvPr/>
      </p:nvGrpSpPr>
      <p:grpSpPr>
        <a:xfrm>
          <a:off x="0" y="0"/>
          <a:ext cx="0" cy="0"/>
          <a:chOff x="0" y="0"/>
          <a:chExt cx="0" cy="0"/>
        </a:xfrm>
      </p:grpSpPr>
      <p:pic>
        <p:nvPicPr>
          <p:cNvPr id="180" name="Google Shape;180;p38"/>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81" name="Google Shape;181;p3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82" name="Google Shape;182;p3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83" name="Google Shape;183;p38"/>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84" name="Google Shape;184;p38"/>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85" name="Google Shape;185;p3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86" name="Shape 186"/>
        <p:cNvGrpSpPr/>
        <p:nvPr/>
      </p:nvGrpSpPr>
      <p:grpSpPr>
        <a:xfrm>
          <a:off x="0" y="0"/>
          <a:ext cx="0" cy="0"/>
          <a:chOff x="0" y="0"/>
          <a:chExt cx="0" cy="0"/>
        </a:xfrm>
      </p:grpSpPr>
      <p:sp>
        <p:nvSpPr>
          <p:cNvPr id="187" name="Google Shape;187;p39"/>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88" name="Google Shape;188;p39"/>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3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39"/>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39"/>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92" name="Shape 192"/>
        <p:cNvGrpSpPr/>
        <p:nvPr/>
      </p:nvGrpSpPr>
      <p:grpSpPr>
        <a:xfrm>
          <a:off x="0" y="0"/>
          <a:ext cx="0" cy="0"/>
          <a:chOff x="0" y="0"/>
          <a:chExt cx="0" cy="0"/>
        </a:xfrm>
      </p:grpSpPr>
      <p:sp>
        <p:nvSpPr>
          <p:cNvPr id="193" name="Google Shape;193;p40"/>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94" name="Google Shape;194;p40"/>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5" name="Google Shape;195;p40"/>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6" name="Google Shape;196;p40"/>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97" name="Google Shape;197;p40"/>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98" name="Google Shape;198;p4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99" name="Shape 199"/>
        <p:cNvGrpSpPr/>
        <p:nvPr/>
      </p:nvGrpSpPr>
      <p:grpSpPr>
        <a:xfrm>
          <a:off x="0" y="0"/>
          <a:ext cx="0" cy="0"/>
          <a:chOff x="0" y="0"/>
          <a:chExt cx="0" cy="0"/>
        </a:xfrm>
      </p:grpSpPr>
      <p:sp>
        <p:nvSpPr>
          <p:cNvPr id="200" name="Google Shape;200;p41"/>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1" name="Google Shape;201;p41"/>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2" name="Shape 202"/>
        <p:cNvGrpSpPr/>
        <p:nvPr/>
      </p:nvGrpSpPr>
      <p:grpSpPr>
        <a:xfrm>
          <a:off x="0" y="0"/>
          <a:ext cx="0" cy="0"/>
          <a:chOff x="0" y="0"/>
          <a:chExt cx="0" cy="0"/>
        </a:xfrm>
      </p:grpSpPr>
      <p:sp>
        <p:nvSpPr>
          <p:cNvPr id="203" name="Google Shape;203;p4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4" name="Google Shape;204;p42"/>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5" name="Google Shape;205;p4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206" name="Shape 206"/>
        <p:cNvGrpSpPr/>
        <p:nvPr/>
      </p:nvGrpSpPr>
      <p:grpSpPr>
        <a:xfrm>
          <a:off x="0" y="0"/>
          <a:ext cx="0" cy="0"/>
          <a:chOff x="0" y="0"/>
          <a:chExt cx="0" cy="0"/>
        </a:xfrm>
      </p:grpSpPr>
      <p:sp>
        <p:nvSpPr>
          <p:cNvPr id="207" name="Google Shape;207;p43"/>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08" name="Google Shape;208;p43"/>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 name="Google Shape;209;p4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210" name="Shape 210"/>
        <p:cNvGrpSpPr/>
        <p:nvPr/>
      </p:nvGrpSpPr>
      <p:grpSpPr>
        <a:xfrm>
          <a:off x="0" y="0"/>
          <a:ext cx="0" cy="0"/>
          <a:chOff x="0" y="0"/>
          <a:chExt cx="0" cy="0"/>
        </a:xfrm>
      </p:grpSpPr>
      <p:sp>
        <p:nvSpPr>
          <p:cNvPr id="211" name="Google Shape;211;p4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2" name="Google Shape;212;p44"/>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213" name="Google Shape;213;p44"/>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214" name="Google Shape;214;p4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5" name="Google Shape;215;p4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p4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217" name="Shape 217"/>
        <p:cNvGrpSpPr/>
        <p:nvPr/>
      </p:nvGrpSpPr>
      <p:grpSpPr>
        <a:xfrm>
          <a:off x="0" y="0"/>
          <a:ext cx="0" cy="0"/>
          <a:chOff x="0" y="0"/>
          <a:chExt cx="0" cy="0"/>
        </a:xfrm>
      </p:grpSpPr>
      <p:sp>
        <p:nvSpPr>
          <p:cNvPr id="218" name="Google Shape;218;p45"/>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19" name="Google Shape;219;p45"/>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220" name="Google Shape;220;p45"/>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21" name="Google Shape;221;p45">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222" name="Google Shape;222;p45"/>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23" name="Shape 223"/>
        <p:cNvGrpSpPr/>
        <p:nvPr/>
      </p:nvGrpSpPr>
      <p:grpSpPr>
        <a:xfrm>
          <a:off x="0" y="0"/>
          <a:ext cx="0" cy="0"/>
          <a:chOff x="0" y="0"/>
          <a:chExt cx="0" cy="0"/>
        </a:xfrm>
      </p:grpSpPr>
      <p:sp>
        <p:nvSpPr>
          <p:cNvPr id="224" name="Google Shape;224;p4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gemeen">
  <p:cSld name="Algemeen">
    <p:spTree>
      <p:nvGrpSpPr>
        <p:cNvPr id="225" name="Shape 225"/>
        <p:cNvGrpSpPr/>
        <p:nvPr/>
      </p:nvGrpSpPr>
      <p:grpSpPr>
        <a:xfrm>
          <a:off x="0" y="0"/>
          <a:ext cx="0" cy="0"/>
          <a:chOff x="0" y="0"/>
          <a:chExt cx="0" cy="0"/>
        </a:xfrm>
      </p:grpSpPr>
      <p:sp>
        <p:nvSpPr>
          <p:cNvPr id="226" name="Google Shape;226;p47"/>
          <p:cNvSpPr txBox="1"/>
          <p:nvPr>
            <p:ph idx="1" type="body"/>
          </p:nvPr>
        </p:nvSpPr>
        <p:spPr>
          <a:xfrm>
            <a:off x="481014" y="1414106"/>
            <a:ext cx="8372400" cy="3145200"/>
          </a:xfrm>
          <a:prstGeom prst="rect">
            <a:avLst/>
          </a:prstGeom>
          <a:noFill/>
          <a:ln>
            <a:noFill/>
          </a:ln>
        </p:spPr>
        <p:txBody>
          <a:bodyPr anchorCtr="0" anchor="t" bIns="45700" lIns="0" spcFirstLastPara="1" rIns="0" wrap="square" tIns="0">
            <a:noAutofit/>
          </a:bodyPr>
          <a:lstStyle>
            <a:lvl1pPr indent="-354330" lvl="0" marL="457200" rtl="0" algn="l">
              <a:lnSpc>
                <a:spcPct val="90000"/>
              </a:lnSpc>
              <a:spcBef>
                <a:spcPts val="300"/>
              </a:spcBef>
              <a:spcAft>
                <a:spcPts val="0"/>
              </a:spcAft>
              <a:buClr>
                <a:schemeClr val="dk1"/>
              </a:buClr>
              <a:buSzPts val="1980"/>
              <a:buFont typeface="Arial"/>
              <a:buChar char="•"/>
              <a:defRPr/>
            </a:lvl1pPr>
            <a:lvl2pPr indent="-326390" lvl="1" marL="914400" rtl="0" algn="l">
              <a:lnSpc>
                <a:spcPct val="90000"/>
              </a:lnSpc>
              <a:spcBef>
                <a:spcPts val="300"/>
              </a:spcBef>
              <a:spcAft>
                <a:spcPts val="0"/>
              </a:spcAft>
              <a:buClr>
                <a:srgbClr val="7F7F7F"/>
              </a:buClr>
              <a:buSzPts val="1540"/>
              <a:buFont typeface="Arial"/>
              <a:buChar char="•"/>
              <a:defRPr/>
            </a:lvl2pPr>
            <a:lvl3pPr indent="-342900" lvl="2" marL="1371600" rtl="0" algn="l">
              <a:lnSpc>
                <a:spcPct val="90000"/>
              </a:lnSpc>
              <a:spcBef>
                <a:spcPts val="300"/>
              </a:spcBef>
              <a:spcAft>
                <a:spcPts val="0"/>
              </a:spcAft>
              <a:buClr>
                <a:schemeClr val="dk1"/>
              </a:buClr>
              <a:buSzPts val="1800"/>
              <a:buFont typeface="Arial"/>
              <a:buChar char="•"/>
              <a:defRPr/>
            </a:lvl3pPr>
            <a:lvl4pPr indent="-323850" lvl="3" marL="1828800" rtl="0" algn="l">
              <a:lnSpc>
                <a:spcPct val="90000"/>
              </a:lnSpc>
              <a:spcBef>
                <a:spcPts val="300"/>
              </a:spcBef>
              <a:spcAft>
                <a:spcPts val="0"/>
              </a:spcAft>
              <a:buClr>
                <a:schemeClr val="dk1"/>
              </a:buClr>
              <a:buSzPts val="1500"/>
              <a:buFont typeface="Arial"/>
              <a:buChar char="•"/>
              <a:defRPr/>
            </a:lvl4pPr>
            <a:lvl5pPr indent="-342900" lvl="4" marL="2286000" rtl="0" algn="l">
              <a:lnSpc>
                <a:spcPct val="90000"/>
              </a:lnSpc>
              <a:spcBef>
                <a:spcPts val="300"/>
              </a:spcBef>
              <a:spcAft>
                <a:spcPts val="0"/>
              </a:spcAft>
              <a:buClr>
                <a:schemeClr val="dk1"/>
              </a:buClr>
              <a:buSzPts val="18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7" name="Google Shape;227;p47"/>
          <p:cNvSpPr txBox="1"/>
          <p:nvPr/>
        </p:nvSpPr>
        <p:spPr>
          <a:xfrm>
            <a:off x="481782" y="930651"/>
            <a:ext cx="622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47"/>
          <p:cNvSpPr txBox="1"/>
          <p:nvPr>
            <p:ph idx="2"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196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9" name="Google Shape;229;p47"/>
          <p:cNvSpPr txBox="1"/>
          <p:nvPr>
            <p:ph idx="3" type="body"/>
          </p:nvPr>
        </p:nvSpPr>
        <p:spPr>
          <a:xfrm>
            <a:off x="481014" y="951046"/>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indent="-308610" lvl="1" marL="914400" rtl="0" algn="l">
              <a:lnSpc>
                <a:spcPct val="90000"/>
              </a:lnSpc>
              <a:spcBef>
                <a:spcPts val="300"/>
              </a:spcBef>
              <a:spcAft>
                <a:spcPts val="0"/>
              </a:spcAft>
              <a:buClr>
                <a:srgbClr val="7F7F7F"/>
              </a:buClr>
              <a:buSzPts val="1260"/>
              <a:buChar char="•"/>
              <a:defRPr/>
            </a:lvl2pPr>
            <a:lvl3pPr indent="-331469" lvl="2" marL="1371600" rtl="0" algn="l">
              <a:lnSpc>
                <a:spcPct val="90000"/>
              </a:lnSpc>
              <a:spcBef>
                <a:spcPts val="300"/>
              </a:spcBef>
              <a:spcAft>
                <a:spcPts val="0"/>
              </a:spcAft>
              <a:buClr>
                <a:schemeClr val="dk1"/>
              </a:buClr>
              <a:buSzPts val="162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0" name="Google Shape;230;p4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47"/>
          <p:cNvSpPr txBox="1"/>
          <p:nvPr/>
        </p:nvSpPr>
        <p:spPr>
          <a:xfrm>
            <a:off x="7086600" y="4868863"/>
            <a:ext cx="2057400" cy="274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 sz="1200" u="none">
                <a:solidFill>
                  <a:srgbClr val="8E8E8E"/>
                </a:solidFill>
                <a:latin typeface="Arial"/>
                <a:ea typeface="Arial"/>
                <a:cs typeface="Arial"/>
                <a:sym typeface="Arial"/>
              </a:rPr>
              <a:t>‹#›</a:t>
            </a:fld>
            <a:endParaRPr b="0" sz="1200" u="none">
              <a:solidFill>
                <a:srgbClr val="8E8E8E"/>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238" name="Shape 238"/>
        <p:cNvGrpSpPr/>
        <p:nvPr/>
      </p:nvGrpSpPr>
      <p:grpSpPr>
        <a:xfrm>
          <a:off x="0" y="0"/>
          <a:ext cx="0" cy="0"/>
          <a:chOff x="0" y="0"/>
          <a:chExt cx="0" cy="0"/>
        </a:xfrm>
      </p:grpSpPr>
      <p:sp>
        <p:nvSpPr>
          <p:cNvPr id="239" name="Google Shape;239;p49"/>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240" name="Google Shape;240;p49"/>
          <p:cNvPicPr preferRelativeResize="0"/>
          <p:nvPr/>
        </p:nvPicPr>
        <p:blipFill rotWithShape="1">
          <a:blip r:embed="rId2">
            <a:alphaModFix/>
          </a:blip>
          <a:srcRect b="0" l="0" r="9181" t="0"/>
          <a:stretch/>
        </p:blipFill>
        <p:spPr>
          <a:xfrm>
            <a:off x="2925467" y="0"/>
            <a:ext cx="6218532"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41" name="Shape 241"/>
        <p:cNvGrpSpPr/>
        <p:nvPr/>
      </p:nvGrpSpPr>
      <p:grpSpPr>
        <a:xfrm>
          <a:off x="0" y="0"/>
          <a:ext cx="0" cy="0"/>
          <a:chOff x="0" y="0"/>
          <a:chExt cx="0" cy="0"/>
        </a:xfrm>
      </p:grpSpPr>
      <p:sp>
        <p:nvSpPr>
          <p:cNvPr id="242" name="Google Shape;242;p5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243" name="Shape 243"/>
        <p:cNvGrpSpPr/>
        <p:nvPr/>
      </p:nvGrpSpPr>
      <p:grpSpPr>
        <a:xfrm>
          <a:off x="0" y="0"/>
          <a:ext cx="0" cy="0"/>
          <a:chOff x="0" y="0"/>
          <a:chExt cx="0" cy="0"/>
        </a:xfrm>
      </p:grpSpPr>
      <p:sp>
        <p:nvSpPr>
          <p:cNvPr id="244" name="Google Shape;244;p5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45" name="Google Shape;245;p5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46" name="Google Shape;246;p51"/>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47" name="Google Shape;247;p51"/>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48" name="Google Shape;248;p5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49" name="Shape 249"/>
        <p:cNvGrpSpPr/>
        <p:nvPr/>
      </p:nvGrpSpPr>
      <p:grpSpPr>
        <a:xfrm>
          <a:off x="0" y="0"/>
          <a:ext cx="0" cy="0"/>
          <a:chOff x="0" y="0"/>
          <a:chExt cx="0" cy="0"/>
        </a:xfrm>
      </p:grpSpPr>
      <p:pic>
        <p:nvPicPr>
          <p:cNvPr id="250" name="Google Shape;250;p52"/>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251" name="Google Shape;251;p52"/>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252" name="Google Shape;252;p52"/>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_rechte lijn">
  <p:cSld name="Leeg_rechte lijn">
    <p:spTree>
      <p:nvGrpSpPr>
        <p:cNvPr id="253" name="Shape 253"/>
        <p:cNvGrpSpPr/>
        <p:nvPr/>
      </p:nvGrpSpPr>
      <p:grpSpPr>
        <a:xfrm>
          <a:off x="0" y="0"/>
          <a:ext cx="0" cy="0"/>
          <a:chOff x="0" y="0"/>
          <a:chExt cx="0" cy="0"/>
        </a:xfrm>
      </p:grpSpPr>
      <p:sp>
        <p:nvSpPr>
          <p:cNvPr id="254" name="Google Shape;254;p53"/>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5" name="Google Shape;255;p53"/>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6" name="Google Shape;256;p53"/>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7" name="Google Shape;257;p53"/>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8" name="Google Shape;258;p5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ge_dia">
  <p:cSld name="1_Lege_dia">
    <p:spTree>
      <p:nvGrpSpPr>
        <p:cNvPr id="259" name="Shape 259"/>
        <p:cNvGrpSpPr/>
        <p:nvPr/>
      </p:nvGrpSpPr>
      <p:grpSpPr>
        <a:xfrm>
          <a:off x="0" y="0"/>
          <a:ext cx="0" cy="0"/>
          <a:chOff x="0" y="0"/>
          <a:chExt cx="0" cy="0"/>
        </a:xfrm>
      </p:grpSpPr>
      <p:sp>
        <p:nvSpPr>
          <p:cNvPr id="260" name="Google Shape;260;p54"/>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54"/>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2" name="Google Shape;262;p54"/>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3" name="Google Shape;263;p54"/>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4" name="Google Shape;264;p54"/>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265" name="Shape 265"/>
        <p:cNvGrpSpPr/>
        <p:nvPr/>
      </p:nvGrpSpPr>
      <p:grpSpPr>
        <a:xfrm>
          <a:off x="0" y="0"/>
          <a:ext cx="0" cy="0"/>
          <a:chOff x="0" y="0"/>
          <a:chExt cx="0" cy="0"/>
        </a:xfrm>
      </p:grpSpPr>
      <p:sp>
        <p:nvSpPr>
          <p:cNvPr id="266" name="Google Shape;266;p55"/>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7" name="Google Shape;267;p55"/>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8" name="Google Shape;268;p5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9" name="Google Shape;269;p55"/>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55"/>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_dia">
  <p:cSld name="Highlight_dia">
    <p:bg>
      <p:bgPr>
        <a:solidFill>
          <a:srgbClr val="FFEB00"/>
        </a:solidFill>
      </p:bgPr>
    </p:bg>
    <p:spTree>
      <p:nvGrpSpPr>
        <p:cNvPr id="271" name="Shape 271"/>
        <p:cNvGrpSpPr/>
        <p:nvPr/>
      </p:nvGrpSpPr>
      <p:grpSpPr>
        <a:xfrm>
          <a:off x="0" y="0"/>
          <a:ext cx="0" cy="0"/>
          <a:chOff x="0" y="0"/>
          <a:chExt cx="0" cy="0"/>
        </a:xfrm>
      </p:grpSpPr>
      <p:sp>
        <p:nvSpPr>
          <p:cNvPr id="272" name="Google Shape;272;p56"/>
          <p:cNvSpPr txBox="1"/>
          <p:nvPr>
            <p:ph idx="1" type="body"/>
          </p:nvPr>
        </p:nvSpPr>
        <p:spPr>
          <a:xfrm>
            <a:off x="1317524" y="2318025"/>
            <a:ext cx="6843300" cy="985500"/>
          </a:xfrm>
          <a:prstGeom prst="rect">
            <a:avLst/>
          </a:prstGeom>
          <a:solidFill>
            <a:srgbClr val="FFEB00"/>
          </a:solid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1" sz="36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73" name="Google Shape;273;p56"/>
          <p:cNvPicPr preferRelativeResize="0"/>
          <p:nvPr/>
        </p:nvPicPr>
        <p:blipFill rotWithShape="1">
          <a:blip r:embed="rId2">
            <a:alphaModFix/>
          </a:blip>
          <a:srcRect b="0" l="0" r="0" t="0"/>
          <a:stretch/>
        </p:blipFill>
        <p:spPr>
          <a:xfrm>
            <a:off x="8160768" y="4684039"/>
            <a:ext cx="931204" cy="2418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74" name="Shape 274"/>
        <p:cNvGrpSpPr/>
        <p:nvPr/>
      </p:nvGrpSpPr>
      <p:grpSpPr>
        <a:xfrm>
          <a:off x="0" y="0"/>
          <a:ext cx="0" cy="0"/>
          <a:chOff x="0" y="0"/>
          <a:chExt cx="0" cy="0"/>
        </a:xfrm>
      </p:grpSpPr>
      <p:sp>
        <p:nvSpPr>
          <p:cNvPr id="275" name="Google Shape;275;p57"/>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6" name="Google Shape;276;p57"/>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57"/>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278" name="Shape 278"/>
        <p:cNvGrpSpPr/>
        <p:nvPr/>
      </p:nvGrpSpPr>
      <p:grpSpPr>
        <a:xfrm>
          <a:off x="0" y="0"/>
          <a:ext cx="0" cy="0"/>
          <a:chOff x="0" y="0"/>
          <a:chExt cx="0" cy="0"/>
        </a:xfrm>
      </p:grpSpPr>
      <p:sp>
        <p:nvSpPr>
          <p:cNvPr id="279" name="Google Shape;279;p5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80" name="Google Shape;280;p5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81" name="Google Shape;281;p58"/>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82" name="Google Shape;282;p5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83" name="Google Shape;283;p5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84" name="Shape 284"/>
        <p:cNvGrpSpPr/>
        <p:nvPr/>
      </p:nvGrpSpPr>
      <p:grpSpPr>
        <a:xfrm>
          <a:off x="0" y="0"/>
          <a:ext cx="0" cy="0"/>
          <a:chOff x="0" y="0"/>
          <a:chExt cx="0" cy="0"/>
        </a:xfrm>
      </p:grpSpPr>
      <p:sp>
        <p:nvSpPr>
          <p:cNvPr id="285" name="Google Shape;285;p59"/>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286" name="Google Shape;286;p59"/>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87" name="Google Shape;287;p5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88" name="Google Shape;288;p5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289" name="Shape 289"/>
        <p:cNvGrpSpPr/>
        <p:nvPr/>
      </p:nvGrpSpPr>
      <p:grpSpPr>
        <a:xfrm>
          <a:off x="0" y="0"/>
          <a:ext cx="0" cy="0"/>
          <a:chOff x="0" y="0"/>
          <a:chExt cx="0" cy="0"/>
        </a:xfrm>
      </p:grpSpPr>
      <p:sp>
        <p:nvSpPr>
          <p:cNvPr id="290" name="Google Shape;290;p60"/>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291" name="Google Shape;291;p60"/>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rm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292" name="Google Shape;292;p60"/>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1_Titel en Inhoud">
    <p:spTree>
      <p:nvGrpSpPr>
        <p:cNvPr id="293" name="Shape 293"/>
        <p:cNvGrpSpPr/>
        <p:nvPr/>
      </p:nvGrpSpPr>
      <p:grpSpPr>
        <a:xfrm>
          <a:off x="0" y="0"/>
          <a:ext cx="0" cy="0"/>
          <a:chOff x="0" y="0"/>
          <a:chExt cx="0" cy="0"/>
        </a:xfrm>
      </p:grpSpPr>
      <p:sp>
        <p:nvSpPr>
          <p:cNvPr id="294" name="Google Shape;294;p61"/>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5" name="Google Shape;295;p6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6" name="Google Shape;296;p6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297" name="Shape 297"/>
        <p:cNvGrpSpPr/>
        <p:nvPr/>
      </p:nvGrpSpPr>
      <p:grpSpPr>
        <a:xfrm>
          <a:off x="0" y="0"/>
          <a:ext cx="0" cy="0"/>
          <a:chOff x="0" y="0"/>
          <a:chExt cx="0" cy="0"/>
        </a:xfrm>
      </p:grpSpPr>
      <p:sp>
        <p:nvSpPr>
          <p:cNvPr id="298" name="Google Shape;298;p6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99" name="Google Shape;299;p6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00" name="Google Shape;300;p6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01" name="Google Shape;301;p6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2" name="Google Shape;302;p6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03" name="Google Shape;303;p6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04" name="Shape 304"/>
        <p:cNvGrpSpPr/>
        <p:nvPr/>
      </p:nvGrpSpPr>
      <p:grpSpPr>
        <a:xfrm>
          <a:off x="0" y="0"/>
          <a:ext cx="0" cy="0"/>
          <a:chOff x="0" y="0"/>
          <a:chExt cx="0" cy="0"/>
        </a:xfrm>
      </p:grpSpPr>
      <p:sp>
        <p:nvSpPr>
          <p:cNvPr id="305" name="Google Shape;305;p6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06" name="Google Shape;306;p6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07" name="Google Shape;307;p6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308" name="Google Shape;308;p6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9" name="Google Shape;309;p6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310" name="Google Shape;310;p6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311" name="Shape 311"/>
        <p:cNvGrpSpPr/>
        <p:nvPr/>
      </p:nvGrpSpPr>
      <p:grpSpPr>
        <a:xfrm>
          <a:off x="0" y="0"/>
          <a:ext cx="0" cy="0"/>
          <a:chOff x="0" y="0"/>
          <a:chExt cx="0" cy="0"/>
        </a:xfrm>
      </p:grpSpPr>
      <p:pic>
        <p:nvPicPr>
          <p:cNvPr descr="VLA_verbeeldingwerkt_kader.png" id="312" name="Google Shape;312;p6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313" name="Google Shape;313;p6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14" name="Google Shape;314;p6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315" name="Google Shape;315;p6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316" name="Shape 316"/>
        <p:cNvGrpSpPr/>
        <p:nvPr/>
      </p:nvGrpSpPr>
      <p:grpSpPr>
        <a:xfrm>
          <a:off x="0" y="0"/>
          <a:ext cx="0" cy="0"/>
          <a:chOff x="0" y="0"/>
          <a:chExt cx="0" cy="0"/>
        </a:xfrm>
      </p:grpSpPr>
      <p:pic>
        <p:nvPicPr>
          <p:cNvPr id="317" name="Google Shape;317;p6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318" name="Google Shape;318;p6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19" name="Google Shape;319;p6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0" name="Google Shape;320;p6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21" name="Google Shape;321;p6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322" name="Google Shape;322;p6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323" name="Shape 323"/>
        <p:cNvGrpSpPr/>
        <p:nvPr/>
      </p:nvGrpSpPr>
      <p:grpSpPr>
        <a:xfrm>
          <a:off x="0" y="0"/>
          <a:ext cx="0" cy="0"/>
          <a:chOff x="0" y="0"/>
          <a:chExt cx="0" cy="0"/>
        </a:xfrm>
      </p:grpSpPr>
      <p:sp>
        <p:nvSpPr>
          <p:cNvPr id="324" name="Google Shape;324;p66"/>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25" name="Google Shape;325;p66"/>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6" name="Google Shape;326;p66"/>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7" name="Google Shape;327;p66"/>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28" name="Google Shape;328;p66"/>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329" name="Google Shape;329;p66"/>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18" Type="http://schemas.openxmlformats.org/officeDocument/2006/relationships/theme" Target="../theme/theme4.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theme" Target="../theme/theme1.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52" name="Google Shape;52;p13"/>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53" name="Google Shape;53;p13"/>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3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39" name="Google Shape;139;p3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40" name="Google Shape;140;p30"/>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1" name="Google Shape;141;p30"/>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2" name="Google Shape;142;p30"/>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4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234" name="Google Shape;234;p4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235" name="Google Shape;235;p4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6" name="Google Shape;236;p4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7" name="Google Shape;237;p4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0.jpg"/><Relationship Id="rId4" Type="http://schemas.openxmlformats.org/officeDocument/2006/relationships/image" Target="../media/image29.png"/><Relationship Id="rId5"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38.png"/><Relationship Id="rId5" Type="http://schemas.openxmlformats.org/officeDocument/2006/relationships/hyperlink" Target="https://app.mural.co/t/beadvtc7549/m/beadvtc7549/1646235264532/ab5bfa03a6286c72a13556c1462f4bdd3ac10abd?sender=ue9933922f73b776a33f43670" TargetMode="External"/><Relationship Id="rId6" Type="http://schemas.openxmlformats.org/officeDocument/2006/relationships/hyperlink" Target="https://app.mural.co/t/beadvtc7549/m/beadvtc7549/1646235264532/ab5bfa03a6286c72a13556c1462f4bdd3ac10abd?sender=ue9933922f73b776a33f4367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50.png"/><Relationship Id="rId5"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6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38.png"/><Relationship Id="rId5" Type="http://schemas.openxmlformats.org/officeDocument/2006/relationships/hyperlink" Target="https://app.mural.co/t/beadvtc7549/m/beadvtc7549/1646235264532/ab5bfa03a6286c72a13556c1462f4bdd3ac10abd?sender=ue9933922f73b776a33f43670" TargetMode="External"/><Relationship Id="rId6" Type="http://schemas.openxmlformats.org/officeDocument/2006/relationships/hyperlink" Target="https://app.mural.co/t/beadvtc7549/m/beadvtc7549/1646235264532/ab5bfa03a6286c72a13556c1462f4bdd3ac10abd?sender=ue9933922f73b776a33f4367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hyperlink" Target="https://test.data.vlaanderen.be/doc/applicatieprofiel/DoelgerichtDigitaalTransformeren/ontwerpstandaard/2021-10-0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hyperlink" Target="https://data.vlaanderen.be/" TargetMode="Externa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4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mailto:laurens.vercauteren@vlaanderen.be" TargetMode="External"/><Relationship Id="rId4" Type="http://schemas.openxmlformats.org/officeDocument/2006/relationships/hyperlink" Target="mailto:jitse.de.cock@vlaanderen.be" TargetMode="External"/><Relationship Id="rId5" Type="http://schemas.openxmlformats.org/officeDocument/2006/relationships/hyperlink" Target="mailto:eva.derore@vlaanderen.be" TargetMode="External"/><Relationship Id="rId6" Type="http://schemas.openxmlformats.org/officeDocument/2006/relationships/image" Target="../media/image53.png"/><Relationship Id="rId7" Type="http://schemas.openxmlformats.org/officeDocument/2006/relationships/hyperlink" Target="https://github.com/Informatievlaanderen/OSLOthema-DoelgerichtDigitaalTransformeren/issu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overheid.vlaanderen.be/opleiding/oslo-doelgericht-digitaal-transformere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38.png"/><Relationship Id="rId5" Type="http://schemas.openxmlformats.org/officeDocument/2006/relationships/hyperlink" Target="https://app.mural.co/t/beadvtc7549/m/beadvtc7549/1646235264532/ab5bfa03a6286c72a13556c1462f4bdd3ac10abd?sender=ue9933922f73b776a33f4367062f4bdd3ac10abd?sender=ue9933922f73b776a33f43670" TargetMode="External"/><Relationship Id="rId6" Type="http://schemas.openxmlformats.org/officeDocument/2006/relationships/hyperlink" Target="https://app.mural.co/t/beadvtc7549/m/beadvtc7549/1646235264532/ab5bfa03a6286c72a13556c1462f4bdd3ac10abd?sender=ue9933922f73b776a33f4367062f4bdd3ac10abd?sender=ue9933922f73b776a33f43670" TargetMode="External"/><Relationship Id="rId7" Type="http://schemas.openxmlformats.org/officeDocument/2006/relationships/hyperlink" Target="https://app.mural.co/t/beadvtc7549/m/beadvtc7549/1646235264532/ab5bfa03a6286c72a13556c1462f4bdd3ac10abd?sender=ue9933922f73b776a33f4367062f4bdd3ac10abd?sender=ue9933922f73b776a33f4367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pic>
        <p:nvPicPr>
          <p:cNvPr id="334" name="Google Shape;334;p67"/>
          <p:cNvPicPr preferRelativeResize="0"/>
          <p:nvPr/>
        </p:nvPicPr>
        <p:blipFill rotWithShape="1">
          <a:blip r:embed="rId4">
            <a:alphaModFix/>
          </a:blip>
          <a:srcRect b="4671" l="34230" r="36948" t="9462"/>
          <a:stretch/>
        </p:blipFill>
        <p:spPr>
          <a:xfrm>
            <a:off x="4265875" y="0"/>
            <a:ext cx="4878126" cy="5143501"/>
          </a:xfrm>
          <a:prstGeom prst="rect">
            <a:avLst/>
          </a:prstGeom>
          <a:noFill/>
          <a:ln>
            <a:noFill/>
          </a:ln>
        </p:spPr>
      </p:pic>
      <p:grpSp>
        <p:nvGrpSpPr>
          <p:cNvPr id="335" name="Google Shape;335;p67"/>
          <p:cNvGrpSpPr/>
          <p:nvPr/>
        </p:nvGrpSpPr>
        <p:grpSpPr>
          <a:xfrm>
            <a:off x="-104800" y="0"/>
            <a:ext cx="5559015" cy="5187392"/>
            <a:chOff x="0" y="0"/>
            <a:chExt cx="8134350" cy="6858001"/>
          </a:xfrm>
        </p:grpSpPr>
        <p:sp>
          <p:nvSpPr>
            <p:cNvPr id="336" name="Google Shape;336;p67"/>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37" name="Google Shape;337;p67"/>
            <p:cNvSpPr/>
            <p:nvPr/>
          </p:nvSpPr>
          <p:spPr>
            <a:xfrm>
              <a:off x="0" y="0"/>
              <a:ext cx="5295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338" name="Google Shape;338;p67"/>
          <p:cNvSpPr txBox="1"/>
          <p:nvPr/>
        </p:nvSpPr>
        <p:spPr>
          <a:xfrm>
            <a:off x="511351" y="1844195"/>
            <a:ext cx="5203500" cy="1390200"/>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OSLO Doelgericht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Digitaal Transformeren</a:t>
            </a:r>
            <a:endParaRPr/>
          </a:p>
        </p:txBody>
      </p:sp>
      <p:sp>
        <p:nvSpPr>
          <p:cNvPr id="339" name="Google Shape;339;p67"/>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40" name="Google Shape;340;p67"/>
          <p:cNvSpPr txBox="1"/>
          <p:nvPr/>
        </p:nvSpPr>
        <p:spPr>
          <a:xfrm>
            <a:off x="511360" y="46793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Digitaal </a:t>
            </a:r>
            <a:r>
              <a:rPr b="0" i="0" lang="en" sz="1400" u="none" cap="none" strike="noStrike">
                <a:solidFill>
                  <a:srgbClr val="000000"/>
                </a:solidFill>
                <a:latin typeface="Arial"/>
                <a:ea typeface="Arial"/>
                <a:cs typeface="Arial"/>
                <a:sym typeface="Arial"/>
              </a:rPr>
              <a:t>Vlaanderen</a:t>
            </a:r>
            <a:endParaRPr/>
          </a:p>
        </p:txBody>
      </p:sp>
      <p:pic>
        <p:nvPicPr>
          <p:cNvPr id="341" name="Google Shape;341;p67"/>
          <p:cNvPicPr preferRelativeResize="0"/>
          <p:nvPr/>
        </p:nvPicPr>
        <p:blipFill rotWithShape="1">
          <a:blip r:embed="rId5">
            <a:alphaModFix/>
          </a:blip>
          <a:srcRect b="0" l="5320" r="0" t="0"/>
          <a:stretch/>
        </p:blipFill>
        <p:spPr>
          <a:xfrm>
            <a:off x="499135" y="273306"/>
            <a:ext cx="1828550" cy="734475"/>
          </a:xfrm>
          <a:prstGeom prst="rect">
            <a:avLst/>
          </a:prstGeom>
          <a:noFill/>
          <a:ln>
            <a:noFill/>
          </a:ln>
        </p:spPr>
      </p:pic>
      <p:sp>
        <p:nvSpPr>
          <p:cNvPr id="342" name="Google Shape;342;p67"/>
          <p:cNvSpPr txBox="1"/>
          <p:nvPr/>
        </p:nvSpPr>
        <p:spPr>
          <a:xfrm>
            <a:off x="511360" y="44147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Virtuele thematische werkgroep - Microsoft Teams</a:t>
            </a:r>
            <a:endParaRPr/>
          </a:p>
        </p:txBody>
      </p:sp>
      <p:sp>
        <p:nvSpPr>
          <p:cNvPr id="343" name="Google Shape;343;p67"/>
          <p:cNvSpPr txBox="1"/>
          <p:nvPr/>
        </p:nvSpPr>
        <p:spPr>
          <a:xfrm>
            <a:off x="511361" y="32682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550"/>
              <a:t>Welkom! We starten om 9:05.</a:t>
            </a:r>
            <a:br>
              <a:rPr b="1" i="0" lang="en" sz="1550" u="none" cap="none" strike="noStrike">
                <a:solidFill>
                  <a:srgbClr val="000000"/>
                </a:solidFill>
              </a:rPr>
            </a:br>
            <a:endParaRPr b="1" i="0" sz="1550" u="none" cap="none" strike="noStrike">
              <a:solidFill>
                <a:srgbClr val="000000"/>
              </a:solidFill>
            </a:endParaRPr>
          </a:p>
          <a:p>
            <a:pPr indent="0" lvl="0" marL="0" marR="0" rtl="0" algn="l">
              <a:lnSpc>
                <a:spcPct val="100000"/>
              </a:lnSpc>
              <a:spcBef>
                <a:spcPts val="0"/>
              </a:spcBef>
              <a:spcAft>
                <a:spcPts val="0"/>
              </a:spcAft>
              <a:buNone/>
            </a:pPr>
            <a:r>
              <a:rPr b="1" lang="en"/>
              <a:t>Dinsdag 29 maart </a:t>
            </a:r>
            <a:r>
              <a:rPr b="1" i="0" lang="en" sz="1400" u="none" cap="none" strike="noStrike">
                <a:solidFill>
                  <a:srgbClr val="000000"/>
                </a:solidFill>
              </a:rPr>
              <a:t>202</a:t>
            </a:r>
            <a:r>
              <a:rPr b="1" lang="en"/>
              <a:t>2</a:t>
            </a:r>
            <a:endParaRPr b="1" i="0" sz="12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6"/>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6"/>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76"/>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Brainstorm</a:t>
            </a:r>
            <a:endParaRPr b="1" i="0" sz="3200" u="none" cap="none" strike="noStrike">
              <a:solidFill>
                <a:srgbClr val="000000"/>
              </a:solidFill>
              <a:latin typeface="Arial"/>
              <a:ea typeface="Arial"/>
              <a:cs typeface="Arial"/>
              <a:sym typeface="Arial"/>
            </a:endParaRPr>
          </a:p>
        </p:txBody>
      </p:sp>
      <p:pic>
        <p:nvPicPr>
          <p:cNvPr id="480" name="Google Shape;480;p76"/>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Brainstorm</a:t>
            </a:r>
            <a:endParaRPr b="0" i="0" sz="3000" u="none" cap="none" strike="noStrike">
              <a:solidFill>
                <a:srgbClr val="000000"/>
              </a:solidFill>
              <a:latin typeface="Arial"/>
              <a:ea typeface="Arial"/>
              <a:cs typeface="Arial"/>
              <a:sym typeface="Arial"/>
            </a:endParaRPr>
          </a:p>
        </p:txBody>
      </p:sp>
      <p:pic>
        <p:nvPicPr>
          <p:cNvPr id="486" name="Google Shape;486;p77">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487" name="Google Shape;487;p77"/>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roxima Nova"/>
                <a:ea typeface="Proxima Nova"/>
                <a:cs typeface="Proxima Nova"/>
                <a:sym typeface="Proxima Nova"/>
                <a:hlinkClick r:id="rId5"/>
              </a:rPr>
              <a:t>MURAL</a:t>
            </a:r>
            <a:r>
              <a:rPr b="0" i="0" lang="en" sz="1400" u="sng" cap="none" strike="noStrike">
                <a:solidFill>
                  <a:schemeClr val="hlink"/>
                </a:solidFill>
                <a:latin typeface="Proxima Nova"/>
                <a:ea typeface="Proxima Nova"/>
                <a:cs typeface="Proxima Nova"/>
                <a:sym typeface="Proxima Nova"/>
                <a:hlinkClick r:id="rId6"/>
              </a:rPr>
              <a:t>-LINK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8"/>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78"/>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78"/>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Overzicht van de aanpassingen</a:t>
            </a:r>
            <a:endParaRPr b="1" i="0" sz="3200" u="none" cap="none" strike="noStrike">
              <a:solidFill>
                <a:srgbClr val="000000"/>
              </a:solidFill>
              <a:latin typeface="Arial"/>
              <a:ea typeface="Arial"/>
              <a:cs typeface="Arial"/>
              <a:sym typeface="Arial"/>
            </a:endParaRPr>
          </a:p>
        </p:txBody>
      </p:sp>
      <p:pic>
        <p:nvPicPr>
          <p:cNvPr id="495" name="Google Shape;495;p78"/>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Overzicht van de aanpassingen</a:t>
            </a:r>
            <a:endParaRPr b="0" i="0" sz="3000" u="none" cap="none" strike="noStrike">
              <a:solidFill>
                <a:srgbClr val="000000"/>
              </a:solidFill>
              <a:latin typeface="Arial"/>
              <a:ea typeface="Arial"/>
              <a:cs typeface="Arial"/>
              <a:sym typeface="Arial"/>
            </a:endParaRPr>
          </a:p>
        </p:txBody>
      </p:sp>
      <p:sp>
        <p:nvSpPr>
          <p:cNvPr id="501" name="Google Shape;501;p79"/>
          <p:cNvSpPr txBox="1"/>
          <p:nvPr/>
        </p:nvSpPr>
        <p:spPr>
          <a:xfrm>
            <a:off x="704850" y="1208325"/>
            <a:ext cx="7886700" cy="21318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lang="en" sz="1500"/>
              <a:t>Aanpassingen aan tijdsgerelateerde attributen</a:t>
            </a:r>
            <a:endParaRPr sz="1500"/>
          </a:p>
          <a:p>
            <a:pPr indent="-323850" lvl="0" marL="457200" rtl="0" algn="l">
              <a:lnSpc>
                <a:spcPct val="150000"/>
              </a:lnSpc>
              <a:spcBef>
                <a:spcPts val="0"/>
              </a:spcBef>
              <a:spcAft>
                <a:spcPts val="0"/>
              </a:spcAft>
              <a:buSzPts val="1500"/>
              <a:buChar char="●"/>
            </a:pPr>
            <a:r>
              <a:rPr lang="en" sz="1500"/>
              <a:t>Aanvullingen aan enumeraties</a:t>
            </a:r>
            <a:endParaRPr sz="1500"/>
          </a:p>
          <a:p>
            <a:pPr indent="-323850" lvl="0" marL="457200" rtl="0" algn="l">
              <a:lnSpc>
                <a:spcPct val="150000"/>
              </a:lnSpc>
              <a:spcBef>
                <a:spcPts val="0"/>
              </a:spcBef>
              <a:spcAft>
                <a:spcPts val="0"/>
              </a:spcAft>
              <a:buSzPts val="1500"/>
              <a:buChar char="●"/>
            </a:pPr>
            <a:r>
              <a:rPr lang="en" sz="1500"/>
              <a:t>Toevoeging identificator aan Aanbieder</a:t>
            </a:r>
            <a:endParaRPr sz="1500"/>
          </a:p>
          <a:p>
            <a:pPr indent="-323850" lvl="0" marL="457200" rtl="0" algn="l">
              <a:lnSpc>
                <a:spcPct val="150000"/>
              </a:lnSpc>
              <a:spcBef>
                <a:spcPts val="0"/>
              </a:spcBef>
              <a:spcAft>
                <a:spcPts val="0"/>
              </a:spcAft>
              <a:buSzPts val="1500"/>
              <a:buChar char="●"/>
            </a:pPr>
            <a:r>
              <a:rPr lang="en" sz="1500"/>
              <a:t>Verwijdering attribuut taalBeschrijving bij Activiteit</a:t>
            </a:r>
            <a:endParaRPr sz="1500"/>
          </a:p>
          <a:p>
            <a:pPr indent="-323850" lvl="0" marL="457200" rtl="0" algn="l">
              <a:lnSpc>
                <a:spcPct val="150000"/>
              </a:lnSpc>
              <a:spcBef>
                <a:spcPts val="0"/>
              </a:spcBef>
              <a:spcAft>
                <a:spcPts val="0"/>
              </a:spcAft>
              <a:buSzPts val="1500"/>
              <a:buChar char="●"/>
            </a:pPr>
            <a:r>
              <a:rPr lang="en" sz="1500"/>
              <a:t>Hergroepering enumeraties</a:t>
            </a:r>
            <a:endParaRPr sz="1500"/>
          </a:p>
          <a:p>
            <a:pPr indent="0" lvl="0" marL="457200" rtl="0" algn="l">
              <a:lnSpc>
                <a:spcPct val="150000"/>
              </a:lnSpc>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Duiding Periode, DateTime</a:t>
            </a:r>
            <a:endParaRPr b="1" sz="3000"/>
          </a:p>
        </p:txBody>
      </p:sp>
      <p:sp>
        <p:nvSpPr>
          <p:cNvPr id="507" name="Google Shape;507;p80"/>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sp>
        <p:nvSpPr>
          <p:cNvPr id="508" name="Google Shape;508;p80"/>
          <p:cNvSpPr/>
          <p:nvPr/>
        </p:nvSpPr>
        <p:spPr>
          <a:xfrm>
            <a:off x="3390800" y="2633800"/>
            <a:ext cx="1008000" cy="1356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0"/>
          <p:cNvSpPr/>
          <p:nvPr/>
        </p:nvSpPr>
        <p:spPr>
          <a:xfrm>
            <a:off x="3390800" y="3872750"/>
            <a:ext cx="1008000" cy="1356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80"/>
          <p:cNvPicPr preferRelativeResize="0"/>
          <p:nvPr/>
        </p:nvPicPr>
        <p:blipFill>
          <a:blip r:embed="rId3">
            <a:alphaModFix/>
          </a:blip>
          <a:stretch>
            <a:fillRect/>
          </a:stretch>
        </p:blipFill>
        <p:spPr>
          <a:xfrm>
            <a:off x="444901" y="1405806"/>
            <a:ext cx="2246838" cy="3566194"/>
          </a:xfrm>
          <a:prstGeom prst="rect">
            <a:avLst/>
          </a:prstGeom>
          <a:noFill/>
          <a:ln>
            <a:noFill/>
          </a:ln>
        </p:spPr>
      </p:pic>
      <p:sp>
        <p:nvSpPr>
          <p:cNvPr id="511" name="Google Shape;511;p80"/>
          <p:cNvSpPr/>
          <p:nvPr/>
        </p:nvSpPr>
        <p:spPr>
          <a:xfrm>
            <a:off x="1007625" y="2033375"/>
            <a:ext cx="1008000" cy="1356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0"/>
          <p:cNvSpPr/>
          <p:nvPr/>
        </p:nvSpPr>
        <p:spPr>
          <a:xfrm>
            <a:off x="922550" y="3513550"/>
            <a:ext cx="1008000" cy="1356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0"/>
          <p:cNvSpPr/>
          <p:nvPr/>
        </p:nvSpPr>
        <p:spPr>
          <a:xfrm>
            <a:off x="824875" y="4636238"/>
            <a:ext cx="1008000" cy="1356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80"/>
          <p:cNvPicPr preferRelativeResize="0"/>
          <p:nvPr/>
        </p:nvPicPr>
        <p:blipFill>
          <a:blip r:embed="rId4">
            <a:alphaModFix/>
          </a:blip>
          <a:stretch>
            <a:fillRect/>
          </a:stretch>
        </p:blipFill>
        <p:spPr>
          <a:xfrm>
            <a:off x="2736387" y="1258275"/>
            <a:ext cx="3628500" cy="3513575"/>
          </a:xfrm>
          <a:prstGeom prst="rect">
            <a:avLst/>
          </a:prstGeom>
          <a:noFill/>
          <a:ln>
            <a:noFill/>
          </a:ln>
        </p:spPr>
      </p:pic>
      <p:sp>
        <p:nvSpPr>
          <p:cNvPr id="515" name="Google Shape;515;p80"/>
          <p:cNvSpPr/>
          <p:nvPr/>
        </p:nvSpPr>
        <p:spPr>
          <a:xfrm>
            <a:off x="3272650" y="3587475"/>
            <a:ext cx="1299300" cy="1356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0"/>
          <p:cNvSpPr/>
          <p:nvPr/>
        </p:nvSpPr>
        <p:spPr>
          <a:xfrm>
            <a:off x="3272650" y="2063000"/>
            <a:ext cx="1299300" cy="1356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7" name="Google Shape;517;p80"/>
          <p:cNvPicPr preferRelativeResize="0"/>
          <p:nvPr/>
        </p:nvPicPr>
        <p:blipFill>
          <a:blip r:embed="rId5">
            <a:alphaModFix/>
          </a:blip>
          <a:stretch>
            <a:fillRect/>
          </a:stretch>
        </p:blipFill>
        <p:spPr>
          <a:xfrm>
            <a:off x="6409537" y="121175"/>
            <a:ext cx="2700089" cy="2966899"/>
          </a:xfrm>
          <a:prstGeom prst="rect">
            <a:avLst/>
          </a:prstGeom>
          <a:noFill/>
          <a:ln>
            <a:noFill/>
          </a:ln>
        </p:spPr>
      </p:pic>
      <p:sp>
        <p:nvSpPr>
          <p:cNvPr id="518" name="Google Shape;518;p80"/>
          <p:cNvSpPr/>
          <p:nvPr/>
        </p:nvSpPr>
        <p:spPr>
          <a:xfrm>
            <a:off x="6677875" y="2691225"/>
            <a:ext cx="1008000" cy="1356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0"/>
          <p:cNvSpPr/>
          <p:nvPr/>
        </p:nvSpPr>
        <p:spPr>
          <a:xfrm>
            <a:off x="6880450" y="4269750"/>
            <a:ext cx="1544700" cy="1356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 name="Google Shape;520;p80"/>
          <p:cNvPicPr preferRelativeResize="0"/>
          <p:nvPr/>
        </p:nvPicPr>
        <p:blipFill>
          <a:blip r:embed="rId6">
            <a:alphaModFix/>
          </a:blip>
          <a:stretch>
            <a:fillRect/>
          </a:stretch>
        </p:blipFill>
        <p:spPr>
          <a:xfrm>
            <a:off x="6321300" y="3209451"/>
            <a:ext cx="2788325" cy="1671149"/>
          </a:xfrm>
          <a:prstGeom prst="rect">
            <a:avLst/>
          </a:prstGeom>
          <a:noFill/>
          <a:ln>
            <a:noFill/>
          </a:ln>
        </p:spPr>
      </p:pic>
      <p:sp>
        <p:nvSpPr>
          <p:cNvPr id="521" name="Google Shape;521;p80"/>
          <p:cNvSpPr/>
          <p:nvPr/>
        </p:nvSpPr>
        <p:spPr>
          <a:xfrm>
            <a:off x="6880450" y="4269750"/>
            <a:ext cx="1217100" cy="1356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Uitbreiding ThemaType</a:t>
            </a:r>
            <a:endParaRPr b="1" sz="3000"/>
          </a:p>
        </p:txBody>
      </p:sp>
      <p:sp>
        <p:nvSpPr>
          <p:cNvPr id="527" name="Google Shape;527;p81"/>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pic>
        <p:nvPicPr>
          <p:cNvPr id="528" name="Google Shape;528;p81"/>
          <p:cNvPicPr preferRelativeResize="0"/>
          <p:nvPr/>
        </p:nvPicPr>
        <p:blipFill>
          <a:blip r:embed="rId3">
            <a:alphaModFix/>
          </a:blip>
          <a:stretch>
            <a:fillRect/>
          </a:stretch>
        </p:blipFill>
        <p:spPr>
          <a:xfrm>
            <a:off x="6664242" y="0"/>
            <a:ext cx="1953166"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Uitbreiding DoelgroepType, DeelnameType</a:t>
            </a:r>
            <a:r>
              <a:rPr b="1" lang="en" sz="3000"/>
              <a:t>, samenwerkingType</a:t>
            </a:r>
            <a:endParaRPr b="1" sz="3000"/>
          </a:p>
        </p:txBody>
      </p:sp>
      <p:pic>
        <p:nvPicPr>
          <p:cNvPr id="534" name="Google Shape;534;p82"/>
          <p:cNvPicPr preferRelativeResize="0"/>
          <p:nvPr/>
        </p:nvPicPr>
        <p:blipFill>
          <a:blip r:embed="rId3">
            <a:alphaModFix/>
          </a:blip>
          <a:stretch>
            <a:fillRect/>
          </a:stretch>
        </p:blipFill>
        <p:spPr>
          <a:xfrm>
            <a:off x="785625" y="2127475"/>
            <a:ext cx="2215243" cy="2837775"/>
          </a:xfrm>
          <a:prstGeom prst="rect">
            <a:avLst/>
          </a:prstGeom>
          <a:noFill/>
          <a:ln>
            <a:noFill/>
          </a:ln>
        </p:spPr>
      </p:pic>
      <p:pic>
        <p:nvPicPr>
          <p:cNvPr id="535" name="Google Shape;535;p82"/>
          <p:cNvPicPr preferRelativeResize="0"/>
          <p:nvPr/>
        </p:nvPicPr>
        <p:blipFill>
          <a:blip r:embed="rId4">
            <a:alphaModFix/>
          </a:blip>
          <a:stretch>
            <a:fillRect/>
          </a:stretch>
        </p:blipFill>
        <p:spPr>
          <a:xfrm>
            <a:off x="3424668" y="2127475"/>
            <a:ext cx="2019300" cy="2028825"/>
          </a:xfrm>
          <a:prstGeom prst="rect">
            <a:avLst/>
          </a:prstGeom>
          <a:noFill/>
          <a:ln>
            <a:noFill/>
          </a:ln>
        </p:spPr>
      </p:pic>
      <p:pic>
        <p:nvPicPr>
          <p:cNvPr id="536" name="Google Shape;536;p82"/>
          <p:cNvPicPr preferRelativeResize="0"/>
          <p:nvPr/>
        </p:nvPicPr>
        <p:blipFill>
          <a:blip r:embed="rId5">
            <a:alphaModFix/>
          </a:blip>
          <a:stretch>
            <a:fillRect/>
          </a:stretch>
        </p:blipFill>
        <p:spPr>
          <a:xfrm>
            <a:off x="5867768" y="2197100"/>
            <a:ext cx="2800350" cy="2352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identificator aan Aanbieder</a:t>
            </a:r>
            <a:endParaRPr b="1" sz="3000"/>
          </a:p>
          <a:p>
            <a:pPr indent="0" lvl="0" marL="0" marR="0" rtl="0" algn="l">
              <a:lnSpc>
                <a:spcPct val="100000"/>
              </a:lnSpc>
              <a:spcBef>
                <a:spcPts val="0"/>
              </a:spcBef>
              <a:spcAft>
                <a:spcPts val="0"/>
              </a:spcAft>
              <a:buNone/>
            </a:pPr>
            <a:r>
              <a:t/>
            </a:r>
            <a:endParaRPr b="1" sz="3000"/>
          </a:p>
        </p:txBody>
      </p:sp>
      <p:sp>
        <p:nvSpPr>
          <p:cNvPr id="542" name="Google Shape;542;p83"/>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pic>
        <p:nvPicPr>
          <p:cNvPr id="543" name="Google Shape;543;p83"/>
          <p:cNvPicPr preferRelativeResize="0"/>
          <p:nvPr/>
        </p:nvPicPr>
        <p:blipFill>
          <a:blip r:embed="rId3">
            <a:alphaModFix/>
          </a:blip>
          <a:stretch>
            <a:fillRect/>
          </a:stretch>
        </p:blipFill>
        <p:spPr>
          <a:xfrm>
            <a:off x="2174438" y="1474825"/>
            <a:ext cx="4795132" cy="2837775"/>
          </a:xfrm>
          <a:prstGeom prst="rect">
            <a:avLst/>
          </a:prstGeom>
          <a:noFill/>
          <a:ln>
            <a:noFill/>
          </a:ln>
        </p:spPr>
      </p:pic>
      <p:sp>
        <p:nvSpPr>
          <p:cNvPr id="544" name="Google Shape;544;p83"/>
          <p:cNvSpPr/>
          <p:nvPr/>
        </p:nvSpPr>
        <p:spPr>
          <a:xfrm>
            <a:off x="2499075" y="3111975"/>
            <a:ext cx="1701000" cy="1356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4"/>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4"/>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84"/>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Het volledige </a:t>
            </a:r>
            <a:r>
              <a:rPr b="1" i="0" lang="en" sz="3700" u="none" cap="none" strike="noStrike">
                <a:solidFill>
                  <a:srgbClr val="000000"/>
                </a:solidFill>
                <a:latin typeface="Arial"/>
                <a:ea typeface="Arial"/>
                <a:cs typeface="Arial"/>
                <a:sym typeface="Arial"/>
              </a:rPr>
              <a:t>model</a:t>
            </a:r>
            <a:endParaRPr b="1" i="0" sz="3200" u="none" cap="none" strike="noStrike">
              <a:solidFill>
                <a:srgbClr val="000000"/>
              </a:solidFill>
              <a:latin typeface="Arial"/>
              <a:ea typeface="Arial"/>
              <a:cs typeface="Arial"/>
              <a:sym typeface="Arial"/>
            </a:endParaRPr>
          </a:p>
        </p:txBody>
      </p:sp>
      <p:pic>
        <p:nvPicPr>
          <p:cNvPr id="552" name="Google Shape;552;p84"/>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85"/>
          <p:cNvPicPr preferRelativeResize="0"/>
          <p:nvPr/>
        </p:nvPicPr>
        <p:blipFill rotWithShape="1">
          <a:blip r:embed="rId3">
            <a:alphaModFix/>
          </a:blip>
          <a:srcRect b="690" l="0" r="0" t="680"/>
          <a:stretch/>
        </p:blipFill>
        <p:spPr>
          <a:xfrm>
            <a:off x="2116375" y="677950"/>
            <a:ext cx="6131000" cy="4387749"/>
          </a:xfrm>
          <a:prstGeom prst="rect">
            <a:avLst/>
          </a:prstGeom>
          <a:noFill/>
          <a:ln>
            <a:noFill/>
          </a:ln>
        </p:spPr>
      </p:pic>
      <p:sp>
        <p:nvSpPr>
          <p:cNvPr id="558" name="Google Shape;558;p85"/>
          <p:cNvSpPr txBox="1"/>
          <p:nvPr/>
        </p:nvSpPr>
        <p:spPr>
          <a:xfrm>
            <a:off x="471750" y="145188"/>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Volledig model</a:t>
            </a:r>
            <a:endParaRPr b="1" i="0" sz="2200" u="none" cap="none" strike="noStrike">
              <a:solidFill>
                <a:srgbClr val="000000"/>
              </a:solidFill>
              <a:latin typeface="Arial"/>
              <a:ea typeface="Arial"/>
              <a:cs typeface="Arial"/>
              <a:sym typeface="Arial"/>
            </a:endParaRPr>
          </a:p>
        </p:txBody>
      </p:sp>
      <p:sp>
        <p:nvSpPr>
          <p:cNvPr id="559" name="Google Shape;559;p85"/>
          <p:cNvSpPr txBox="1"/>
          <p:nvPr/>
        </p:nvSpPr>
        <p:spPr>
          <a:xfrm>
            <a:off x="529995" y="800650"/>
            <a:ext cx="175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300"/>
              <a:buFont typeface="Arial"/>
              <a:buNone/>
            </a:pPr>
            <a:r>
              <a:t/>
            </a:r>
            <a:endParaRPr sz="1300">
              <a:latin typeface="Calibri"/>
              <a:ea typeface="Calibri"/>
              <a:cs typeface="Calibri"/>
              <a:sym typeface="Calibri"/>
            </a:endParaRPr>
          </a:p>
        </p:txBody>
      </p:sp>
      <p:sp>
        <p:nvSpPr>
          <p:cNvPr id="560" name="Google Shape;560;p85"/>
          <p:cNvSpPr/>
          <p:nvPr/>
        </p:nvSpPr>
        <p:spPr>
          <a:xfrm>
            <a:off x="2451650" y="1602563"/>
            <a:ext cx="9990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5"/>
          <p:cNvSpPr/>
          <p:nvPr/>
        </p:nvSpPr>
        <p:spPr>
          <a:xfrm>
            <a:off x="2628300" y="691500"/>
            <a:ext cx="1071000" cy="8856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5"/>
          <p:cNvSpPr/>
          <p:nvPr/>
        </p:nvSpPr>
        <p:spPr>
          <a:xfrm>
            <a:off x="3712250" y="686375"/>
            <a:ext cx="865800" cy="2217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5"/>
          <p:cNvSpPr/>
          <p:nvPr/>
        </p:nvSpPr>
        <p:spPr>
          <a:xfrm>
            <a:off x="4607750" y="1602575"/>
            <a:ext cx="9399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5"/>
          <p:cNvSpPr txBox="1"/>
          <p:nvPr/>
        </p:nvSpPr>
        <p:spPr>
          <a:xfrm>
            <a:off x="2701200" y="4662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Deelname</a:t>
            </a:r>
            <a:endParaRPr b="1" sz="700">
              <a:solidFill>
                <a:srgbClr val="3C78D8"/>
              </a:solidFill>
              <a:latin typeface="Proxima Nova"/>
              <a:ea typeface="Proxima Nova"/>
              <a:cs typeface="Proxima Nova"/>
              <a:sym typeface="Proxima Nova"/>
            </a:endParaRPr>
          </a:p>
        </p:txBody>
      </p:sp>
      <p:sp>
        <p:nvSpPr>
          <p:cNvPr id="565" name="Google Shape;565;p85"/>
          <p:cNvSpPr txBox="1"/>
          <p:nvPr/>
        </p:nvSpPr>
        <p:spPr>
          <a:xfrm>
            <a:off x="1687250" y="14727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Participant</a:t>
            </a:r>
            <a:endParaRPr b="1" sz="700">
              <a:solidFill>
                <a:srgbClr val="3C78D8"/>
              </a:solidFill>
              <a:latin typeface="Proxima Nova"/>
              <a:ea typeface="Proxima Nova"/>
              <a:cs typeface="Proxima Nova"/>
              <a:sym typeface="Proxima Nova"/>
            </a:endParaRPr>
          </a:p>
        </p:txBody>
      </p:sp>
      <p:sp>
        <p:nvSpPr>
          <p:cNvPr id="566" name="Google Shape;566;p85"/>
          <p:cNvSpPr txBox="1"/>
          <p:nvPr/>
        </p:nvSpPr>
        <p:spPr>
          <a:xfrm>
            <a:off x="3682550" y="4662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Activiteit</a:t>
            </a:r>
            <a:endParaRPr b="1" sz="700">
              <a:solidFill>
                <a:srgbClr val="3C78D8"/>
              </a:solidFill>
              <a:latin typeface="Proxima Nova"/>
              <a:ea typeface="Proxima Nova"/>
              <a:cs typeface="Proxima Nova"/>
              <a:sym typeface="Proxima Nova"/>
            </a:endParaRPr>
          </a:p>
        </p:txBody>
      </p:sp>
      <p:sp>
        <p:nvSpPr>
          <p:cNvPr id="567" name="Google Shape;567;p85"/>
          <p:cNvSpPr txBox="1"/>
          <p:nvPr/>
        </p:nvSpPr>
        <p:spPr>
          <a:xfrm>
            <a:off x="4874600" y="1987475"/>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Aanbieder</a:t>
            </a:r>
            <a:endParaRPr b="1" sz="700">
              <a:solidFill>
                <a:srgbClr val="3C78D8"/>
              </a:solidFill>
              <a:latin typeface="Proxima Nova"/>
              <a:ea typeface="Proxima Nova"/>
              <a:cs typeface="Proxima Nova"/>
              <a:sym typeface="Proxima Nova"/>
            </a:endParaRPr>
          </a:p>
        </p:txBody>
      </p:sp>
      <p:sp>
        <p:nvSpPr>
          <p:cNvPr id="568" name="Google Shape;568;p85"/>
          <p:cNvSpPr/>
          <p:nvPr/>
        </p:nvSpPr>
        <p:spPr>
          <a:xfrm>
            <a:off x="2286800" y="2012950"/>
            <a:ext cx="1128900" cy="15312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5"/>
          <p:cNvSpPr txBox="1"/>
          <p:nvPr/>
        </p:nvSpPr>
        <p:spPr>
          <a:xfrm>
            <a:off x="1328500" y="2106225"/>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Participantprofiel</a:t>
            </a:r>
            <a:endParaRPr b="1" sz="700">
              <a:solidFill>
                <a:srgbClr val="3C78D8"/>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Doel van vandaag</a:t>
            </a:r>
            <a:endParaRPr b="1" i="0" sz="3000" u="none" cap="none" strike="noStrike">
              <a:solidFill>
                <a:srgbClr val="000000"/>
              </a:solidFill>
              <a:latin typeface="Arial"/>
              <a:ea typeface="Arial"/>
              <a:cs typeface="Arial"/>
              <a:sym typeface="Arial"/>
            </a:endParaRPr>
          </a:p>
        </p:txBody>
      </p:sp>
      <p:sp>
        <p:nvSpPr>
          <p:cNvPr id="349" name="Google Shape;349;p68"/>
          <p:cNvSpPr/>
          <p:nvPr/>
        </p:nvSpPr>
        <p:spPr>
          <a:xfrm>
            <a:off x="684100" y="116255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500"/>
              <a:buFont typeface="Arial"/>
              <a:buNone/>
            </a:pPr>
            <a:r>
              <a:rPr b="1" lang="en" sz="1500">
                <a:solidFill>
                  <a:schemeClr val="dk1"/>
                </a:solidFill>
              </a:rPr>
              <a:t>Voorstelling van het finale data model</a:t>
            </a:r>
            <a:endParaRPr sz="1500"/>
          </a:p>
        </p:txBody>
      </p:sp>
      <p:sp>
        <p:nvSpPr>
          <p:cNvPr id="350" name="Google Shape;350;p68"/>
          <p:cNvSpPr/>
          <p:nvPr/>
        </p:nvSpPr>
        <p:spPr>
          <a:xfrm>
            <a:off x="560050" y="3323125"/>
            <a:ext cx="24873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Samenvatting van de </a:t>
            </a:r>
            <a:r>
              <a:rPr b="1" lang="en">
                <a:solidFill>
                  <a:srgbClr val="373636"/>
                </a:solidFill>
              </a:rPr>
              <a:t>vierde </a:t>
            </a:r>
            <a:r>
              <a:rPr b="1" i="0" lang="en" sz="1400" u="none" cap="none" strike="noStrike">
                <a:solidFill>
                  <a:srgbClr val="373636"/>
                </a:solidFill>
                <a:latin typeface="Arial"/>
                <a:ea typeface="Arial"/>
                <a:cs typeface="Arial"/>
                <a:sym typeface="Arial"/>
              </a:rPr>
              <a:t>thematische werkgroep</a:t>
            </a:r>
            <a:endParaRPr b="0" i="0" sz="1400" u="none" cap="none" strike="noStrike">
              <a:solidFill>
                <a:srgbClr val="000000"/>
              </a:solidFill>
              <a:latin typeface="Arial"/>
              <a:ea typeface="Arial"/>
              <a:cs typeface="Arial"/>
              <a:sym typeface="Arial"/>
            </a:endParaRPr>
          </a:p>
        </p:txBody>
      </p:sp>
      <p:sp>
        <p:nvSpPr>
          <p:cNvPr id="351" name="Google Shape;351;p68"/>
          <p:cNvSpPr/>
          <p:nvPr/>
        </p:nvSpPr>
        <p:spPr>
          <a:xfrm>
            <a:off x="6046300" y="3326000"/>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373636"/>
                </a:solidFill>
              </a:rPr>
              <a:t>Demo GitHub en toelichting publieke review</a:t>
            </a:r>
            <a:endParaRPr b="0" i="0" sz="1400" u="none" cap="none" strike="noStrike">
              <a:solidFill>
                <a:srgbClr val="000000"/>
              </a:solidFill>
              <a:latin typeface="Arial"/>
              <a:ea typeface="Arial"/>
              <a:cs typeface="Arial"/>
              <a:sym typeface="Arial"/>
            </a:endParaRPr>
          </a:p>
        </p:txBody>
      </p:sp>
      <p:grpSp>
        <p:nvGrpSpPr>
          <p:cNvPr id="352" name="Google Shape;352;p68"/>
          <p:cNvGrpSpPr/>
          <p:nvPr/>
        </p:nvGrpSpPr>
        <p:grpSpPr>
          <a:xfrm>
            <a:off x="1575103" y="2735891"/>
            <a:ext cx="457199" cy="451340"/>
            <a:chOff x="1684338" y="1958975"/>
            <a:chExt cx="123825" cy="122238"/>
          </a:xfrm>
        </p:grpSpPr>
        <p:sp>
          <p:nvSpPr>
            <p:cNvPr id="353" name="Google Shape;353;p68"/>
            <p:cNvSpPr/>
            <p:nvPr/>
          </p:nvSpPr>
          <p:spPr>
            <a:xfrm>
              <a:off x="1684338" y="1958975"/>
              <a:ext cx="123825" cy="122238"/>
            </a:xfrm>
            <a:custGeom>
              <a:rect b="b" l="l" r="r" t="t"/>
              <a:pathLst>
                <a:path extrusionOk="0" h="77" w="78">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4" name="Google Shape;354;p68"/>
            <p:cNvSpPr/>
            <p:nvPr/>
          </p:nvSpPr>
          <p:spPr>
            <a:xfrm>
              <a:off x="1704975" y="1971675"/>
              <a:ext cx="49213" cy="85725"/>
            </a:xfrm>
            <a:custGeom>
              <a:rect b="b" l="l" r="r" t="t"/>
              <a:pathLst>
                <a:path extrusionOk="0" h="398" w="229">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 name="Google Shape;355;p68"/>
            <p:cNvSpPr/>
            <p:nvPr/>
          </p:nvSpPr>
          <p:spPr>
            <a:xfrm>
              <a:off x="1736725" y="1982788"/>
              <a:ext cx="49213" cy="85725"/>
            </a:xfrm>
            <a:custGeom>
              <a:rect b="b" l="l" r="r" t="t"/>
              <a:pathLst>
                <a:path extrusionOk="0" h="401" w="234">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56" name="Google Shape;356;p68"/>
          <p:cNvGrpSpPr/>
          <p:nvPr/>
        </p:nvGrpSpPr>
        <p:grpSpPr>
          <a:xfrm>
            <a:off x="7097228" y="2735872"/>
            <a:ext cx="457150" cy="457157"/>
            <a:chOff x="4143375" y="39688"/>
            <a:chExt cx="1338263" cy="1339849"/>
          </a:xfrm>
        </p:grpSpPr>
        <p:sp>
          <p:nvSpPr>
            <p:cNvPr id="357" name="Google Shape;357;p68"/>
            <p:cNvSpPr/>
            <p:nvPr/>
          </p:nvSpPr>
          <p:spPr>
            <a:xfrm>
              <a:off x="4143375" y="39688"/>
              <a:ext cx="1338263" cy="1339849"/>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 name="Google Shape;358;p68"/>
            <p:cNvSpPr/>
            <p:nvPr/>
          </p:nvSpPr>
          <p:spPr>
            <a:xfrm>
              <a:off x="4438650" y="474663"/>
              <a:ext cx="339725" cy="339725"/>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 name="Google Shape;359;p68"/>
            <p:cNvSpPr/>
            <p:nvPr/>
          </p:nvSpPr>
          <p:spPr>
            <a:xfrm>
              <a:off x="4765675" y="338138"/>
              <a:ext cx="254000" cy="25241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60" name="Google Shape;360;p68"/>
          <p:cNvSpPr/>
          <p:nvPr/>
        </p:nvSpPr>
        <p:spPr>
          <a:xfrm>
            <a:off x="3136750" y="3326025"/>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Presentatie en </a:t>
            </a:r>
            <a:r>
              <a:rPr b="1" lang="en">
                <a:solidFill>
                  <a:srgbClr val="373636"/>
                </a:solidFill>
              </a:rPr>
              <a:t>bespreken van het</a:t>
            </a:r>
            <a:r>
              <a:rPr b="1" i="0" lang="en" sz="1400" u="none" cap="none" strike="noStrike">
                <a:solidFill>
                  <a:srgbClr val="373636"/>
                </a:solidFill>
                <a:latin typeface="Arial"/>
                <a:ea typeface="Arial"/>
                <a:cs typeface="Arial"/>
                <a:sym typeface="Arial"/>
              </a:rPr>
              <a:t> data model</a:t>
            </a:r>
            <a:endParaRPr b="0" i="0" sz="1400" u="none" cap="none" strike="noStrike">
              <a:solidFill>
                <a:srgbClr val="000000"/>
              </a:solidFill>
              <a:latin typeface="Arial"/>
              <a:ea typeface="Arial"/>
              <a:cs typeface="Arial"/>
              <a:sym typeface="Arial"/>
            </a:endParaRPr>
          </a:p>
        </p:txBody>
      </p:sp>
      <p:sp>
        <p:nvSpPr>
          <p:cNvPr id="361" name="Google Shape;361;p68"/>
          <p:cNvSpPr/>
          <p:nvPr/>
        </p:nvSpPr>
        <p:spPr>
          <a:xfrm>
            <a:off x="4187650" y="2735875"/>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04A0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Naar de mural!</a:t>
            </a:r>
            <a:endParaRPr b="0" i="0" sz="3000" u="none" cap="none" strike="noStrike">
              <a:solidFill>
                <a:srgbClr val="000000"/>
              </a:solidFill>
              <a:latin typeface="Arial"/>
              <a:ea typeface="Arial"/>
              <a:cs typeface="Arial"/>
              <a:sym typeface="Arial"/>
            </a:endParaRPr>
          </a:p>
        </p:txBody>
      </p:sp>
      <p:pic>
        <p:nvPicPr>
          <p:cNvPr id="575" name="Google Shape;575;p86">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576" name="Google Shape;576;p86"/>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roxima Nova"/>
                <a:ea typeface="Proxima Nova"/>
                <a:cs typeface="Proxima Nova"/>
                <a:sym typeface="Proxima Nova"/>
                <a:hlinkClick r:id="rId5"/>
              </a:rPr>
              <a:t>MURAL</a:t>
            </a:r>
            <a:r>
              <a:rPr b="0" i="0" lang="en" sz="1400" u="sng" cap="none" strike="noStrike">
                <a:solidFill>
                  <a:schemeClr val="hlink"/>
                </a:solidFill>
                <a:latin typeface="Proxima Nova"/>
                <a:ea typeface="Proxima Nova"/>
                <a:cs typeface="Proxima Nova"/>
                <a:sym typeface="Proxima Nova"/>
                <a:hlinkClick r:id="rId6"/>
              </a:rPr>
              <a:t>-LINK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Overzicht van de planning</a:t>
            </a:r>
            <a:endParaRPr b="0" i="0" sz="1400" u="none" cap="none" strike="noStrike">
              <a:solidFill>
                <a:srgbClr val="000000"/>
              </a:solidFill>
              <a:latin typeface="Arial"/>
              <a:ea typeface="Arial"/>
              <a:cs typeface="Arial"/>
              <a:sym typeface="Arial"/>
            </a:endParaRPr>
          </a:p>
        </p:txBody>
      </p:sp>
      <p:cxnSp>
        <p:nvCxnSpPr>
          <p:cNvPr id="582" name="Google Shape;582;p87"/>
          <p:cNvCxnSpPr>
            <a:stCxn id="583" idx="2"/>
          </p:cNvCxnSpPr>
          <p:nvPr/>
        </p:nvCxnSpPr>
        <p:spPr>
          <a:xfrm flipH="1">
            <a:off x="2686313" y="3159321"/>
            <a:ext cx="9000" cy="555900"/>
          </a:xfrm>
          <a:prstGeom prst="straightConnector1">
            <a:avLst/>
          </a:prstGeom>
          <a:noFill/>
          <a:ln cap="sq" cmpd="sng" w="12700">
            <a:solidFill>
              <a:srgbClr val="454034"/>
            </a:solidFill>
            <a:prstDash val="solid"/>
            <a:round/>
            <a:headEnd len="med" w="med" type="diamond"/>
            <a:tailEnd len="sm" w="sm" type="none"/>
          </a:ln>
        </p:spPr>
      </p:cxnSp>
      <p:cxnSp>
        <p:nvCxnSpPr>
          <p:cNvPr id="584" name="Google Shape;584;p87"/>
          <p:cNvCxnSpPr>
            <a:stCxn id="585" idx="2"/>
            <a:endCxn id="586" idx="2"/>
          </p:cNvCxnSpPr>
          <p:nvPr/>
        </p:nvCxnSpPr>
        <p:spPr>
          <a:xfrm>
            <a:off x="4274049" y="3176119"/>
            <a:ext cx="0" cy="471900"/>
          </a:xfrm>
          <a:prstGeom prst="straightConnector1">
            <a:avLst/>
          </a:prstGeom>
          <a:noFill/>
          <a:ln cap="sq" cmpd="sng" w="12700">
            <a:solidFill>
              <a:srgbClr val="454034"/>
            </a:solidFill>
            <a:prstDash val="solid"/>
            <a:round/>
            <a:headEnd len="med" w="med" type="diamond"/>
            <a:tailEnd len="sm" w="sm" type="none"/>
          </a:ln>
        </p:spPr>
      </p:cxnSp>
      <p:cxnSp>
        <p:nvCxnSpPr>
          <p:cNvPr id="587" name="Google Shape;587;p87"/>
          <p:cNvCxnSpPr>
            <a:stCxn id="588" idx="2"/>
            <a:endCxn id="589" idx="0"/>
          </p:cNvCxnSpPr>
          <p:nvPr/>
        </p:nvCxnSpPr>
        <p:spPr>
          <a:xfrm>
            <a:off x="3485812" y="3869813"/>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590" name="Google Shape;590;p87"/>
          <p:cNvCxnSpPr>
            <a:stCxn id="591" idx="2"/>
            <a:endCxn id="592" idx="0"/>
          </p:cNvCxnSpPr>
          <p:nvPr/>
        </p:nvCxnSpPr>
        <p:spPr>
          <a:xfrm>
            <a:off x="1856201" y="3869825"/>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593" name="Google Shape;593;p87"/>
          <p:cNvCxnSpPr>
            <a:endCxn id="594" idx="0"/>
          </p:cNvCxnSpPr>
          <p:nvPr/>
        </p:nvCxnSpPr>
        <p:spPr>
          <a:xfrm flipH="1">
            <a:off x="4894889" y="3863116"/>
            <a:ext cx="4500" cy="290700"/>
          </a:xfrm>
          <a:prstGeom prst="straightConnector1">
            <a:avLst/>
          </a:prstGeom>
          <a:noFill/>
          <a:ln cap="sq" cmpd="sng" w="12700">
            <a:solidFill>
              <a:srgbClr val="454034"/>
            </a:solidFill>
            <a:prstDash val="solid"/>
            <a:round/>
            <a:headEnd len="sm" w="sm" type="none"/>
            <a:tailEnd len="med" w="med" type="diamond"/>
          </a:ln>
        </p:spPr>
      </p:cxnSp>
      <p:sp>
        <p:nvSpPr>
          <p:cNvPr id="595" name="Google Shape;595;p87"/>
          <p:cNvSpPr txBox="1"/>
          <p:nvPr/>
        </p:nvSpPr>
        <p:spPr>
          <a:xfrm>
            <a:off x="634000" y="3643350"/>
            <a:ext cx="814800" cy="2286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oktober</a:t>
            </a:r>
            <a:endParaRPr b="0" i="0" sz="1400" u="none" cap="none" strike="noStrike">
              <a:solidFill>
                <a:srgbClr val="000000"/>
              </a:solidFill>
              <a:latin typeface="Arial"/>
              <a:ea typeface="Arial"/>
              <a:cs typeface="Arial"/>
              <a:sym typeface="Arial"/>
            </a:endParaRPr>
          </a:p>
        </p:txBody>
      </p:sp>
      <p:sp>
        <p:nvSpPr>
          <p:cNvPr id="596" name="Google Shape;596;p87"/>
          <p:cNvSpPr/>
          <p:nvPr/>
        </p:nvSpPr>
        <p:spPr>
          <a:xfrm rot="5400000">
            <a:off x="7765275" y="3569874"/>
            <a:ext cx="456900" cy="1554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597" name="Google Shape;597;p87"/>
          <p:cNvCxnSpPr>
            <a:stCxn id="598" idx="2"/>
          </p:cNvCxnSpPr>
          <p:nvPr/>
        </p:nvCxnSpPr>
        <p:spPr>
          <a:xfrm>
            <a:off x="1183076" y="3145780"/>
            <a:ext cx="900" cy="419100"/>
          </a:xfrm>
          <a:prstGeom prst="straightConnector1">
            <a:avLst/>
          </a:prstGeom>
          <a:noFill/>
          <a:ln cap="sq" cmpd="sng" w="12700">
            <a:solidFill>
              <a:srgbClr val="454034"/>
            </a:solidFill>
            <a:prstDash val="solid"/>
            <a:round/>
            <a:headEnd len="med" w="med" type="diamond"/>
            <a:tailEnd len="sm" w="sm" type="none"/>
          </a:ln>
        </p:spPr>
      </p:cxnSp>
      <p:cxnSp>
        <p:nvCxnSpPr>
          <p:cNvPr id="599" name="Google Shape;599;p87"/>
          <p:cNvCxnSpPr/>
          <p:nvPr/>
        </p:nvCxnSpPr>
        <p:spPr>
          <a:xfrm>
            <a:off x="7076953" y="3135623"/>
            <a:ext cx="0" cy="477000"/>
          </a:xfrm>
          <a:prstGeom prst="straightConnector1">
            <a:avLst/>
          </a:prstGeom>
          <a:noFill/>
          <a:ln cap="sq" cmpd="sng" w="12700">
            <a:solidFill>
              <a:srgbClr val="454034"/>
            </a:solidFill>
            <a:prstDash val="solid"/>
            <a:round/>
            <a:headEnd len="med" w="med" type="diamond"/>
            <a:tailEnd len="sm" w="sm" type="none"/>
          </a:ln>
        </p:spPr>
      </p:cxnSp>
      <p:sp>
        <p:nvSpPr>
          <p:cNvPr id="591" name="Google Shape;591;p87"/>
          <p:cNvSpPr txBox="1"/>
          <p:nvPr/>
        </p:nvSpPr>
        <p:spPr>
          <a:xfrm>
            <a:off x="1448801" y="3642125"/>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november</a:t>
            </a:r>
            <a:endParaRPr b="1" i="0" sz="1000" u="none" cap="none" strike="noStrike">
              <a:solidFill>
                <a:schemeClr val="lt1"/>
              </a:solidFill>
              <a:latin typeface="Arial"/>
              <a:ea typeface="Arial"/>
              <a:cs typeface="Arial"/>
              <a:sym typeface="Arial"/>
            </a:endParaRPr>
          </a:p>
        </p:txBody>
      </p:sp>
      <p:sp>
        <p:nvSpPr>
          <p:cNvPr id="600" name="Google Shape;600;p87"/>
          <p:cNvSpPr txBox="1"/>
          <p:nvPr/>
        </p:nvSpPr>
        <p:spPr>
          <a:xfrm>
            <a:off x="2263600" y="363795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december</a:t>
            </a:r>
            <a:endParaRPr b="1" i="0" sz="1000" u="none" cap="none" strike="noStrike">
              <a:solidFill>
                <a:schemeClr val="dk1"/>
              </a:solidFill>
              <a:latin typeface="Arial"/>
              <a:ea typeface="Arial"/>
              <a:cs typeface="Arial"/>
              <a:sym typeface="Arial"/>
            </a:endParaRPr>
          </a:p>
        </p:txBody>
      </p:sp>
      <p:sp>
        <p:nvSpPr>
          <p:cNvPr id="588" name="Google Shape;588;p87"/>
          <p:cNvSpPr txBox="1"/>
          <p:nvPr/>
        </p:nvSpPr>
        <p:spPr>
          <a:xfrm>
            <a:off x="3078412" y="3642113"/>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januari</a:t>
            </a:r>
            <a:endParaRPr b="1" i="0" sz="1000" u="none" cap="none" strike="noStrike">
              <a:solidFill>
                <a:schemeClr val="lt1"/>
              </a:solidFill>
              <a:latin typeface="Arial"/>
              <a:ea typeface="Arial"/>
              <a:cs typeface="Arial"/>
              <a:sym typeface="Arial"/>
            </a:endParaRPr>
          </a:p>
        </p:txBody>
      </p:sp>
      <p:sp>
        <p:nvSpPr>
          <p:cNvPr id="601" name="Google Shape;601;p87"/>
          <p:cNvSpPr txBox="1"/>
          <p:nvPr/>
        </p:nvSpPr>
        <p:spPr>
          <a:xfrm>
            <a:off x="3893200" y="3635938"/>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februari</a:t>
            </a:r>
            <a:endParaRPr b="0" i="0" sz="1400" u="none" cap="none" strike="noStrike">
              <a:solidFill>
                <a:srgbClr val="000000"/>
              </a:solidFill>
              <a:latin typeface="Arial"/>
              <a:ea typeface="Arial"/>
              <a:cs typeface="Arial"/>
              <a:sym typeface="Arial"/>
            </a:endParaRPr>
          </a:p>
        </p:txBody>
      </p:sp>
      <p:sp>
        <p:nvSpPr>
          <p:cNvPr id="602" name="Google Shape;602;p87"/>
          <p:cNvSpPr txBox="1"/>
          <p:nvPr/>
        </p:nvSpPr>
        <p:spPr>
          <a:xfrm>
            <a:off x="4708000" y="3640400"/>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maart</a:t>
            </a:r>
            <a:endParaRPr b="1" i="0" sz="1000" u="none" cap="none" strike="noStrike">
              <a:solidFill>
                <a:schemeClr val="lt1"/>
              </a:solidFill>
              <a:latin typeface="Arial"/>
              <a:ea typeface="Arial"/>
              <a:cs typeface="Arial"/>
              <a:sym typeface="Arial"/>
            </a:endParaRPr>
          </a:p>
        </p:txBody>
      </p:sp>
      <p:sp>
        <p:nvSpPr>
          <p:cNvPr id="603" name="Google Shape;603;p87"/>
          <p:cNvSpPr txBox="1"/>
          <p:nvPr/>
        </p:nvSpPr>
        <p:spPr>
          <a:xfrm>
            <a:off x="5496275" y="36404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april</a:t>
            </a:r>
            <a:endParaRPr b="1" i="0" sz="1000" u="none" cap="none" strike="noStrike">
              <a:solidFill>
                <a:schemeClr val="dk1"/>
              </a:solidFill>
              <a:latin typeface="Arial"/>
              <a:ea typeface="Arial"/>
              <a:cs typeface="Arial"/>
              <a:sym typeface="Arial"/>
            </a:endParaRPr>
          </a:p>
        </p:txBody>
      </p:sp>
      <p:sp>
        <p:nvSpPr>
          <p:cNvPr id="604" name="Google Shape;604;p87"/>
          <p:cNvSpPr txBox="1"/>
          <p:nvPr/>
        </p:nvSpPr>
        <p:spPr>
          <a:xfrm>
            <a:off x="6311074" y="3648288"/>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mei</a:t>
            </a:r>
            <a:endParaRPr b="1" i="0" sz="1000" u="none" cap="none" strike="noStrike">
              <a:solidFill>
                <a:schemeClr val="lt1"/>
              </a:solidFill>
              <a:latin typeface="Arial"/>
              <a:ea typeface="Arial"/>
              <a:cs typeface="Arial"/>
              <a:sym typeface="Arial"/>
            </a:endParaRPr>
          </a:p>
        </p:txBody>
      </p:sp>
      <p:sp>
        <p:nvSpPr>
          <p:cNvPr id="598" name="Google Shape;598;p87"/>
          <p:cNvSpPr txBox="1"/>
          <p:nvPr/>
        </p:nvSpPr>
        <p:spPr>
          <a:xfrm>
            <a:off x="628676" y="2760580"/>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Business werkgroep</a:t>
            </a:r>
            <a:endParaRPr b="1" i="0" sz="500" u="none" cap="none" strike="noStrike">
              <a:solidFill>
                <a:schemeClr val="dk1"/>
              </a:solidFill>
              <a:latin typeface="Arial"/>
              <a:ea typeface="Arial"/>
              <a:cs typeface="Arial"/>
              <a:sym typeface="Arial"/>
            </a:endParaRPr>
          </a:p>
        </p:txBody>
      </p:sp>
      <p:sp>
        <p:nvSpPr>
          <p:cNvPr id="592" name="Google Shape;592;p87"/>
          <p:cNvSpPr txBox="1"/>
          <p:nvPr/>
        </p:nvSpPr>
        <p:spPr>
          <a:xfrm>
            <a:off x="1301791" y="4122861"/>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1</a:t>
            </a:r>
            <a:endParaRPr b="1" i="0" sz="500" u="none" cap="none" strike="noStrike">
              <a:solidFill>
                <a:schemeClr val="dk1"/>
              </a:solidFill>
              <a:latin typeface="Arial"/>
              <a:ea typeface="Arial"/>
              <a:cs typeface="Arial"/>
              <a:sym typeface="Arial"/>
            </a:endParaRPr>
          </a:p>
        </p:txBody>
      </p:sp>
      <p:sp>
        <p:nvSpPr>
          <p:cNvPr id="583" name="Google Shape;583;p87"/>
          <p:cNvSpPr txBox="1"/>
          <p:nvPr/>
        </p:nvSpPr>
        <p:spPr>
          <a:xfrm>
            <a:off x="2140913" y="2807721"/>
            <a:ext cx="1108800" cy="35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2</a:t>
            </a:r>
            <a:endParaRPr b="1" i="0" sz="500" u="none" cap="none" strike="noStrike">
              <a:solidFill>
                <a:schemeClr val="dk1"/>
              </a:solidFill>
              <a:latin typeface="Arial"/>
              <a:ea typeface="Arial"/>
              <a:cs typeface="Arial"/>
              <a:sym typeface="Arial"/>
            </a:endParaRPr>
          </a:p>
        </p:txBody>
      </p:sp>
      <p:sp>
        <p:nvSpPr>
          <p:cNvPr id="589" name="Google Shape;589;p87"/>
          <p:cNvSpPr txBox="1"/>
          <p:nvPr/>
        </p:nvSpPr>
        <p:spPr>
          <a:xfrm>
            <a:off x="2931398" y="4122855"/>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3</a:t>
            </a:r>
            <a:endParaRPr b="1" i="0" sz="500" u="none" cap="none" strike="noStrike">
              <a:solidFill>
                <a:schemeClr val="dk1"/>
              </a:solidFill>
              <a:latin typeface="Arial"/>
              <a:ea typeface="Arial"/>
              <a:cs typeface="Arial"/>
              <a:sym typeface="Arial"/>
            </a:endParaRPr>
          </a:p>
        </p:txBody>
      </p:sp>
      <p:sp>
        <p:nvSpPr>
          <p:cNvPr id="585" name="Google Shape;585;p87"/>
          <p:cNvSpPr txBox="1"/>
          <p:nvPr/>
        </p:nvSpPr>
        <p:spPr>
          <a:xfrm>
            <a:off x="3719649" y="2790919"/>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4</a:t>
            </a:r>
            <a:endParaRPr b="1" i="0" sz="500" u="none" cap="none" strike="noStrike">
              <a:solidFill>
                <a:schemeClr val="dk1"/>
              </a:solidFill>
              <a:latin typeface="Arial"/>
              <a:ea typeface="Arial"/>
              <a:cs typeface="Arial"/>
              <a:sym typeface="Arial"/>
            </a:endParaRPr>
          </a:p>
        </p:txBody>
      </p:sp>
      <p:sp>
        <p:nvSpPr>
          <p:cNvPr id="594" name="Google Shape;594;p87"/>
          <p:cNvSpPr txBox="1"/>
          <p:nvPr/>
        </p:nvSpPr>
        <p:spPr>
          <a:xfrm>
            <a:off x="4340489" y="4153816"/>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Start publieke reviewperiode</a:t>
            </a:r>
            <a:endParaRPr b="1" i="0" sz="500" u="none" cap="none" strike="noStrike">
              <a:solidFill>
                <a:schemeClr val="dk1"/>
              </a:solidFill>
              <a:latin typeface="Arial"/>
              <a:ea typeface="Arial"/>
              <a:cs typeface="Arial"/>
              <a:sym typeface="Arial"/>
            </a:endParaRPr>
          </a:p>
        </p:txBody>
      </p:sp>
      <p:sp>
        <p:nvSpPr>
          <p:cNvPr id="605" name="Google Shape;605;p87"/>
          <p:cNvSpPr txBox="1"/>
          <p:nvPr/>
        </p:nvSpPr>
        <p:spPr>
          <a:xfrm>
            <a:off x="6522545" y="2758443"/>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Einde publieke reviewperiode</a:t>
            </a:r>
            <a:endParaRPr b="1" i="0" sz="500" u="none" cap="none" strike="noStrike">
              <a:solidFill>
                <a:schemeClr val="dk1"/>
              </a:solidFill>
              <a:latin typeface="Arial"/>
              <a:ea typeface="Arial"/>
              <a:cs typeface="Arial"/>
              <a:sym typeface="Arial"/>
            </a:endParaRPr>
          </a:p>
        </p:txBody>
      </p:sp>
      <p:sp>
        <p:nvSpPr>
          <p:cNvPr id="606" name="Google Shape;606;p87"/>
          <p:cNvSpPr/>
          <p:nvPr/>
        </p:nvSpPr>
        <p:spPr>
          <a:xfrm rot="-5400000">
            <a:off x="5870675" y="2928475"/>
            <a:ext cx="221100" cy="2172900"/>
          </a:xfrm>
          <a:prstGeom prst="leftBrace">
            <a:avLst>
              <a:gd fmla="val 0"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7" name="Google Shape;607;p87"/>
          <p:cNvSpPr txBox="1"/>
          <p:nvPr/>
        </p:nvSpPr>
        <p:spPr>
          <a:xfrm>
            <a:off x="5325270" y="4152905"/>
            <a:ext cx="16434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Implementatie van de draft specificatie</a:t>
            </a:r>
            <a:endParaRPr b="0" i="0" sz="1100" u="none" cap="none" strike="noStrike">
              <a:solidFill>
                <a:schemeClr val="dk1"/>
              </a:solidFill>
              <a:latin typeface="Arial"/>
              <a:ea typeface="Arial"/>
              <a:cs typeface="Arial"/>
              <a:sym typeface="Arial"/>
            </a:endParaRPr>
          </a:p>
        </p:txBody>
      </p:sp>
      <p:sp>
        <p:nvSpPr>
          <p:cNvPr id="586" name="Google Shape;586;p87"/>
          <p:cNvSpPr/>
          <p:nvPr/>
        </p:nvSpPr>
        <p:spPr>
          <a:xfrm>
            <a:off x="634000" y="3428925"/>
            <a:ext cx="7280100" cy="219000"/>
          </a:xfrm>
          <a:prstGeom prst="rect">
            <a:avLst/>
          </a:prstGeom>
          <a:solidFill>
            <a:srgbClr val="8884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2021</a:t>
            </a:r>
            <a:endParaRPr b="0" i="0" sz="1400" u="none" cap="none" strike="noStrike">
              <a:solidFill>
                <a:srgbClr val="000000"/>
              </a:solidFill>
              <a:latin typeface="Arial"/>
              <a:ea typeface="Arial"/>
              <a:cs typeface="Arial"/>
              <a:sym typeface="Arial"/>
            </a:endParaRPr>
          </a:p>
        </p:txBody>
      </p:sp>
      <p:sp>
        <p:nvSpPr>
          <p:cNvPr id="608" name="Google Shape;608;p87"/>
          <p:cNvSpPr txBox="1"/>
          <p:nvPr/>
        </p:nvSpPr>
        <p:spPr>
          <a:xfrm>
            <a:off x="7099350" y="36483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juni</a:t>
            </a:r>
            <a:endParaRPr b="0" i="0" sz="1400" u="none" cap="none" strike="noStrike">
              <a:solidFill>
                <a:srgbClr val="000000"/>
              </a:solidFill>
              <a:latin typeface="Arial"/>
              <a:ea typeface="Arial"/>
              <a:cs typeface="Arial"/>
              <a:sym typeface="Arial"/>
            </a:endParaRPr>
          </a:p>
        </p:txBody>
      </p:sp>
      <p:sp>
        <p:nvSpPr>
          <p:cNvPr id="609" name="Google Shape;609;p87"/>
          <p:cNvSpPr/>
          <p:nvPr/>
        </p:nvSpPr>
        <p:spPr>
          <a:xfrm>
            <a:off x="1094512" y="2278234"/>
            <a:ext cx="179100" cy="351600"/>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0" name="Google Shape;610;p87"/>
          <p:cNvSpPr txBox="1"/>
          <p:nvPr/>
        </p:nvSpPr>
        <p:spPr>
          <a:xfrm>
            <a:off x="628651" y="2086241"/>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Arial"/>
                <a:ea typeface="Arial"/>
                <a:cs typeface="Arial"/>
                <a:sym typeface="Arial"/>
              </a:rPr>
              <a:t>Vandaag</a:t>
            </a:r>
            <a:endParaRPr b="0" i="0" sz="500" u="none" cap="none" strike="noStrike">
              <a:solidFill>
                <a:schemeClr val="dk1"/>
              </a:solidFill>
              <a:latin typeface="Arial"/>
              <a:ea typeface="Arial"/>
              <a:cs typeface="Arial"/>
              <a:sym typeface="Arial"/>
            </a:endParaRPr>
          </a:p>
        </p:txBody>
      </p:sp>
      <p:sp>
        <p:nvSpPr>
          <p:cNvPr id="611" name="Google Shape;611;p87"/>
          <p:cNvSpPr txBox="1"/>
          <p:nvPr/>
        </p:nvSpPr>
        <p:spPr>
          <a:xfrm>
            <a:off x="628650" y="1127907"/>
            <a:ext cx="7886700" cy="842400"/>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Startdatum: 26 oktober 2021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Duur: 9 maanden</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12" name="Google Shape;612;p87"/>
          <p:cNvPicPr preferRelativeResize="0"/>
          <p:nvPr/>
        </p:nvPicPr>
        <p:blipFill rotWithShape="1">
          <a:blip r:embed="rId3">
            <a:alphaModFix/>
          </a:blip>
          <a:srcRect b="7011" l="0" r="0" t="5887"/>
          <a:stretch/>
        </p:blipFill>
        <p:spPr>
          <a:xfrm>
            <a:off x="284175" y="0"/>
            <a:ext cx="8859827" cy="5143501"/>
          </a:xfrm>
          <a:prstGeom prst="rect">
            <a:avLst/>
          </a:prstGeom>
          <a:noFill/>
          <a:ln>
            <a:noFill/>
          </a:ln>
        </p:spPr>
      </p:pic>
      <p:sp>
        <p:nvSpPr>
          <p:cNvPr id="613" name="Google Shape;613;p87"/>
          <p:cNvSpPr/>
          <p:nvPr/>
        </p:nvSpPr>
        <p:spPr>
          <a:xfrm>
            <a:off x="149275" y="2368225"/>
            <a:ext cx="1938000" cy="75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4" name="Google Shape;614;p87"/>
          <p:cNvSpPr txBox="1"/>
          <p:nvPr/>
        </p:nvSpPr>
        <p:spPr>
          <a:xfrm>
            <a:off x="284175" y="2460925"/>
            <a:ext cx="1803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Proxima Nova"/>
                <a:ea typeface="Proxima Nova"/>
                <a:cs typeface="Proxima Nova"/>
                <a:sym typeface="Proxima Nova"/>
              </a:rPr>
              <a:t>Pauze</a:t>
            </a:r>
            <a:endParaRPr b="1" i="0" sz="25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8"/>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88"/>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88"/>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Publicatie</a:t>
            </a:r>
            <a:endParaRPr b="1" sz="3700"/>
          </a:p>
          <a:p>
            <a:pPr indent="0" lvl="0" marL="0" marR="0" rtl="0" algn="ctr">
              <a:lnSpc>
                <a:spcPct val="100000"/>
              </a:lnSpc>
              <a:spcBef>
                <a:spcPts val="0"/>
              </a:spcBef>
              <a:spcAft>
                <a:spcPts val="0"/>
              </a:spcAft>
              <a:buClr>
                <a:srgbClr val="000000"/>
              </a:buClr>
              <a:buSzPts val="3700"/>
              <a:buFont typeface="Arial"/>
              <a:buNone/>
            </a:pPr>
            <a:r>
              <a:rPr b="1" lang="en" sz="3700"/>
              <a:t>Data.vlaanderen</a:t>
            </a:r>
            <a:endParaRPr b="1" sz="3700"/>
          </a:p>
        </p:txBody>
      </p:sp>
      <p:pic>
        <p:nvPicPr>
          <p:cNvPr id="622" name="Google Shape;622;p88"/>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
        <p:nvSpPr>
          <p:cNvPr id="623" name="Google Shape;623;p88"/>
          <p:cNvSpPr txBox="1"/>
          <p:nvPr/>
        </p:nvSpPr>
        <p:spPr>
          <a:xfrm>
            <a:off x="1193475" y="3123375"/>
            <a:ext cx="562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hlinkClick r:id="rId4"/>
              </a:rPr>
              <a:t>https://test.data.vlaanderen.be/doc/applicatieprofiel/</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9"/>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89"/>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89"/>
          <p:cNvSpPr txBox="1"/>
          <p:nvPr/>
        </p:nvSpPr>
        <p:spPr>
          <a:xfrm>
            <a:off x="458850" y="1632650"/>
            <a:ext cx="6801300" cy="26214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Issues registreren</a:t>
            </a:r>
            <a:endParaRPr b="1" sz="3700"/>
          </a:p>
        </p:txBody>
      </p:sp>
      <p:pic>
        <p:nvPicPr>
          <p:cNvPr id="631" name="Google Shape;631;p89"/>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nvSpPr>
        <p:spPr>
          <a:xfrm>
            <a:off x="628650" y="1189175"/>
            <a:ext cx="80196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SzPts val="1400"/>
              <a:buChar char="●"/>
            </a:pPr>
            <a:r>
              <a:rPr lang="en"/>
              <a:t>Gebeurt op data.vlaanderen.be &gt; Github</a:t>
            </a:r>
            <a:endParaRPr/>
          </a:p>
          <a:p>
            <a:pPr indent="-317500" lvl="1" marL="914400" marR="0" rtl="0" algn="l">
              <a:lnSpc>
                <a:spcPct val="200000"/>
              </a:lnSpc>
              <a:spcBef>
                <a:spcPts val="0"/>
              </a:spcBef>
              <a:spcAft>
                <a:spcPts val="0"/>
              </a:spcAft>
              <a:buSzPts val="1400"/>
              <a:buChar char="○"/>
            </a:pPr>
            <a:r>
              <a:rPr lang="en" u="sng">
                <a:solidFill>
                  <a:schemeClr val="hlink"/>
                </a:solidFill>
                <a:hlinkClick r:id="rId3"/>
              </a:rPr>
              <a:t>https://data.vlaanderen.be/</a:t>
            </a:r>
            <a:endParaRPr/>
          </a:p>
        </p:txBody>
      </p:sp>
      <p:sp>
        <p:nvSpPr>
          <p:cNvPr id="637" name="Google Shape;637;p90"/>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Issues registreren</a:t>
            </a:r>
            <a:endParaRPr b="1" sz="3000"/>
          </a:p>
        </p:txBody>
      </p:sp>
      <p:pic>
        <p:nvPicPr>
          <p:cNvPr id="638" name="Google Shape;638;p90"/>
          <p:cNvPicPr preferRelativeResize="0"/>
          <p:nvPr/>
        </p:nvPicPr>
        <p:blipFill>
          <a:blip r:embed="rId4">
            <a:alphaModFix/>
          </a:blip>
          <a:stretch>
            <a:fillRect/>
          </a:stretch>
        </p:blipFill>
        <p:spPr>
          <a:xfrm>
            <a:off x="4862950" y="2200475"/>
            <a:ext cx="5010181" cy="28182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9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9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lang="en" sz="3700"/>
              <a:t>Q&amp;A en slotwoord</a:t>
            </a:r>
            <a:endParaRPr b="1" sz="3700"/>
          </a:p>
        </p:txBody>
      </p:sp>
      <p:pic>
        <p:nvPicPr>
          <p:cNvPr id="646" name="Google Shape;646;p9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2"/>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Het proces</a:t>
            </a:r>
            <a:endParaRPr b="1" i="0" sz="2200" u="none" cap="none" strike="noStrike">
              <a:solidFill>
                <a:srgbClr val="000000"/>
              </a:solidFill>
              <a:latin typeface="Arial"/>
              <a:ea typeface="Arial"/>
              <a:cs typeface="Arial"/>
              <a:sym typeface="Arial"/>
            </a:endParaRPr>
          </a:p>
        </p:txBody>
      </p:sp>
      <p:sp>
        <p:nvSpPr>
          <p:cNvPr id="652" name="Google Shape;652;p92"/>
          <p:cNvSpPr txBox="1"/>
          <p:nvPr/>
        </p:nvSpPr>
        <p:spPr>
          <a:xfrm>
            <a:off x="628650" y="2934650"/>
            <a:ext cx="64926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SzPts val="1400"/>
              <a:buChar char="●"/>
            </a:pPr>
            <a:r>
              <a:rPr lang="en"/>
              <a:t>We starten van use cases </a:t>
            </a:r>
            <a:endParaRPr/>
          </a:p>
          <a:p>
            <a:pPr indent="-317500" lvl="0" marL="457200" marR="0" rtl="0" algn="l">
              <a:lnSpc>
                <a:spcPct val="200000"/>
              </a:lnSpc>
              <a:spcBef>
                <a:spcPts val="0"/>
              </a:spcBef>
              <a:spcAft>
                <a:spcPts val="0"/>
              </a:spcAft>
              <a:buSzPts val="1400"/>
              <a:buChar char="●"/>
            </a:pPr>
            <a:r>
              <a:rPr lang="en"/>
              <a:t>We aligneren zoveel mogelijk met bestaande standaarden</a:t>
            </a:r>
            <a:endParaRPr/>
          </a:p>
          <a:p>
            <a:pPr indent="-317500" lvl="0" marL="457200" marR="0" rtl="0" algn="l">
              <a:lnSpc>
                <a:spcPct val="200000"/>
              </a:lnSpc>
              <a:spcBef>
                <a:spcPts val="0"/>
              </a:spcBef>
              <a:spcAft>
                <a:spcPts val="0"/>
              </a:spcAft>
              <a:buSzPts val="1400"/>
              <a:buChar char="●"/>
            </a:pPr>
            <a:r>
              <a:rPr lang="en"/>
              <a:t>We definiëren zelf zaken waar nodig</a:t>
            </a:r>
            <a:endParaRPr/>
          </a:p>
          <a:p>
            <a:pPr indent="0" lvl="0" marL="0" marR="0" rtl="0" algn="l">
              <a:lnSpc>
                <a:spcPct val="100000"/>
              </a:lnSpc>
              <a:spcBef>
                <a:spcPts val="0"/>
              </a:spcBef>
              <a:spcAft>
                <a:spcPts val="0"/>
              </a:spcAft>
              <a:buNone/>
            </a:pPr>
            <a:r>
              <a:t/>
            </a:r>
            <a:endParaRPr/>
          </a:p>
        </p:txBody>
      </p:sp>
      <p:sp>
        <p:nvSpPr>
          <p:cNvPr id="653" name="Google Shape;653;p92"/>
          <p:cNvSpPr txBox="1"/>
          <p:nvPr/>
        </p:nvSpPr>
        <p:spPr>
          <a:xfrm>
            <a:off x="7041625" y="2534450"/>
            <a:ext cx="182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roxima Nova"/>
                <a:ea typeface="Proxima Nova"/>
                <a:cs typeface="Proxima Nova"/>
                <a:sym typeface="Proxima Nova"/>
              </a:rPr>
              <a:t>Business werkgroep</a:t>
            </a:r>
            <a:endParaRPr b="1" sz="1000">
              <a:latin typeface="Proxima Nova"/>
              <a:ea typeface="Proxima Nova"/>
              <a:cs typeface="Proxima Nova"/>
              <a:sym typeface="Proxima Nova"/>
            </a:endParaRPr>
          </a:p>
        </p:txBody>
      </p:sp>
      <p:pic>
        <p:nvPicPr>
          <p:cNvPr id="654" name="Google Shape;654;p92"/>
          <p:cNvPicPr preferRelativeResize="0"/>
          <p:nvPr/>
        </p:nvPicPr>
        <p:blipFill>
          <a:blip r:embed="rId3">
            <a:alphaModFix/>
          </a:blip>
          <a:stretch>
            <a:fillRect/>
          </a:stretch>
        </p:blipFill>
        <p:spPr>
          <a:xfrm>
            <a:off x="5793450" y="663250"/>
            <a:ext cx="2755589" cy="1809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3"/>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Volgende stappen</a:t>
            </a:r>
            <a:r>
              <a:rPr b="1" i="0" lang="en" sz="3000" u="none" cap="none" strike="noStrike">
                <a:solidFill>
                  <a:srgbClr val="000000"/>
                </a:solidFill>
                <a:latin typeface="Arial"/>
                <a:ea typeface="Arial"/>
                <a:cs typeface="Arial"/>
                <a:sym typeface="Arial"/>
              </a:rPr>
              <a:t> </a:t>
            </a:r>
            <a:endParaRPr b="1" i="0" sz="2200" u="none" cap="none" strike="noStrike">
              <a:solidFill>
                <a:srgbClr val="000000"/>
              </a:solidFill>
              <a:latin typeface="Arial"/>
              <a:ea typeface="Arial"/>
              <a:cs typeface="Arial"/>
              <a:sym typeface="Arial"/>
            </a:endParaRPr>
          </a:p>
        </p:txBody>
      </p:sp>
      <p:sp>
        <p:nvSpPr>
          <p:cNvPr id="660" name="Google Shape;660;p93"/>
          <p:cNvSpPr txBox="1"/>
          <p:nvPr/>
        </p:nvSpPr>
        <p:spPr>
          <a:xfrm>
            <a:off x="628650" y="1189175"/>
            <a:ext cx="8019600" cy="2124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SzPts val="1400"/>
              <a:buChar char="●"/>
            </a:pPr>
            <a:r>
              <a:rPr lang="en"/>
              <a:t>Applicatieprofiel en vocabularium finaliseren</a:t>
            </a:r>
            <a:endParaRPr/>
          </a:p>
          <a:p>
            <a:pPr indent="-317500" lvl="0" marL="457200" marR="0" rtl="0" algn="l">
              <a:lnSpc>
                <a:spcPct val="200000"/>
              </a:lnSpc>
              <a:spcBef>
                <a:spcPts val="0"/>
              </a:spcBef>
              <a:spcAft>
                <a:spcPts val="0"/>
              </a:spcAft>
              <a:buSzPts val="1400"/>
              <a:buChar char="●"/>
            </a:pPr>
            <a:r>
              <a:rPr lang="en"/>
              <a:t>Aanmelding kandidaat-standaard bij de Werkgroep Datastandaarden</a:t>
            </a:r>
            <a:endParaRPr/>
          </a:p>
          <a:p>
            <a:pPr indent="-317500" lvl="0" marL="457200" marR="0" rtl="0" algn="l">
              <a:lnSpc>
                <a:spcPct val="200000"/>
              </a:lnSpc>
              <a:spcBef>
                <a:spcPts val="0"/>
              </a:spcBef>
              <a:spcAft>
                <a:spcPts val="0"/>
              </a:spcAft>
              <a:buSzPts val="1400"/>
              <a:buChar char="●"/>
            </a:pPr>
            <a:r>
              <a:rPr lang="en"/>
              <a:t>Opstart publieke review</a:t>
            </a:r>
            <a:endParaRPr/>
          </a:p>
          <a:p>
            <a:pPr indent="-317500" lvl="0" marL="457200" marR="0" rtl="0" algn="l">
              <a:lnSpc>
                <a:spcPct val="200000"/>
              </a:lnSpc>
              <a:spcBef>
                <a:spcPts val="0"/>
              </a:spcBef>
              <a:spcAft>
                <a:spcPts val="0"/>
              </a:spcAft>
              <a:buSzPts val="1400"/>
              <a:buChar char="●"/>
            </a:pPr>
            <a:r>
              <a:rPr lang="en"/>
              <a:t>Uitsturen communicatie</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4"/>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Publieke review</a:t>
            </a:r>
            <a:endParaRPr b="1" i="0" sz="2200" u="none" cap="none" strike="noStrike">
              <a:solidFill>
                <a:srgbClr val="000000"/>
              </a:solidFill>
              <a:latin typeface="Arial"/>
              <a:ea typeface="Arial"/>
              <a:cs typeface="Arial"/>
              <a:sym typeface="Arial"/>
            </a:endParaRPr>
          </a:p>
        </p:txBody>
      </p:sp>
      <p:sp>
        <p:nvSpPr>
          <p:cNvPr id="666" name="Google Shape;666;p94"/>
          <p:cNvSpPr txBox="1"/>
          <p:nvPr/>
        </p:nvSpPr>
        <p:spPr>
          <a:xfrm>
            <a:off x="628650" y="1189175"/>
            <a:ext cx="8019600" cy="2555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SzPts val="1400"/>
              <a:buChar char="●"/>
            </a:pPr>
            <a:r>
              <a:rPr lang="en"/>
              <a:t>Model is stabiel</a:t>
            </a:r>
            <a:endParaRPr/>
          </a:p>
          <a:p>
            <a:pPr indent="-317500" lvl="0" marL="457200" marR="0" rtl="0" algn="l">
              <a:lnSpc>
                <a:spcPct val="200000"/>
              </a:lnSpc>
              <a:spcBef>
                <a:spcPts val="0"/>
              </a:spcBef>
              <a:spcAft>
                <a:spcPts val="0"/>
              </a:spcAft>
              <a:buSzPts val="1400"/>
              <a:buChar char="●"/>
            </a:pPr>
            <a:r>
              <a:rPr lang="en"/>
              <a:t>Op basis van impact van feedback</a:t>
            </a:r>
            <a:endParaRPr/>
          </a:p>
          <a:p>
            <a:pPr indent="-317500" lvl="1" marL="914400" marR="0" rtl="0" algn="l">
              <a:lnSpc>
                <a:spcPct val="200000"/>
              </a:lnSpc>
              <a:spcBef>
                <a:spcPts val="0"/>
              </a:spcBef>
              <a:spcAft>
                <a:spcPts val="0"/>
              </a:spcAft>
              <a:buSzPts val="1400"/>
              <a:buChar char="○"/>
            </a:pPr>
            <a:r>
              <a:rPr lang="en"/>
              <a:t>Kleine semantische wijzigen</a:t>
            </a:r>
            <a:endParaRPr/>
          </a:p>
          <a:p>
            <a:pPr indent="-317500" lvl="1" marL="914400" marR="0" rtl="0" algn="l">
              <a:lnSpc>
                <a:spcPct val="200000"/>
              </a:lnSpc>
              <a:spcBef>
                <a:spcPts val="0"/>
              </a:spcBef>
              <a:spcAft>
                <a:spcPts val="0"/>
              </a:spcAft>
              <a:buSzPts val="1400"/>
              <a:buChar char="○"/>
            </a:pPr>
            <a:r>
              <a:rPr lang="en"/>
              <a:t>Grote semantische wijzigingen: mogelijkheid van extra werkgroep</a:t>
            </a:r>
            <a:endParaRPr/>
          </a:p>
          <a:p>
            <a:pPr indent="-317500" lvl="0" marL="457200" marR="0" rtl="0" algn="l">
              <a:lnSpc>
                <a:spcPct val="200000"/>
              </a:lnSpc>
              <a:spcBef>
                <a:spcPts val="0"/>
              </a:spcBef>
              <a:spcAft>
                <a:spcPts val="0"/>
              </a:spcAft>
              <a:buSzPts val="1400"/>
              <a:buChar char="●"/>
            </a:pPr>
            <a:r>
              <a:rPr lang="en"/>
              <a:t>Na afloop alle issues categoriseren en via een afsluitend webinar de oplossingen voorstellen</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95"/>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672" name="Google Shape;672;p95"/>
          <p:cNvSpPr txBox="1"/>
          <p:nvPr/>
        </p:nvSpPr>
        <p:spPr>
          <a:xfrm>
            <a:off x="1172900" y="680900"/>
            <a:ext cx="21540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Waarom doen we…?</a:t>
            </a:r>
            <a:endParaRPr b="0" i="0" sz="100" u="none" cap="none" strike="noStrike">
              <a:solidFill>
                <a:srgbClr val="000000"/>
              </a:solidFill>
              <a:latin typeface="Arial"/>
              <a:ea typeface="Arial"/>
              <a:cs typeface="Arial"/>
              <a:sym typeface="Arial"/>
            </a:endParaRPr>
          </a:p>
        </p:txBody>
      </p:sp>
      <p:sp>
        <p:nvSpPr>
          <p:cNvPr id="673" name="Google Shape;673;p95"/>
          <p:cNvSpPr txBox="1"/>
          <p:nvPr/>
        </p:nvSpPr>
        <p:spPr>
          <a:xfrm>
            <a:off x="5628525" y="1047500"/>
            <a:ext cx="34005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Moeten we niet … toevoegen?</a:t>
            </a:r>
            <a:endParaRPr b="0" i="0" sz="100" u="none" cap="none" strike="noStrike">
              <a:solidFill>
                <a:srgbClr val="000000"/>
              </a:solidFill>
              <a:latin typeface="Arial"/>
              <a:ea typeface="Arial"/>
              <a:cs typeface="Arial"/>
              <a:sym typeface="Arial"/>
            </a:endParaRPr>
          </a:p>
        </p:txBody>
      </p:sp>
      <p:sp>
        <p:nvSpPr>
          <p:cNvPr id="674" name="Google Shape;674;p95"/>
          <p:cNvSpPr txBox="1"/>
          <p:nvPr/>
        </p:nvSpPr>
        <p:spPr>
          <a:xfrm>
            <a:off x="628650" y="2131150"/>
            <a:ext cx="34005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Kunnen we niet beter …?</a:t>
            </a:r>
            <a:endParaRPr b="0" i="0" sz="100" u="none" cap="none" strike="noStrike">
              <a:solidFill>
                <a:srgbClr val="000000"/>
              </a:solidFill>
              <a:latin typeface="Arial"/>
              <a:ea typeface="Arial"/>
              <a:cs typeface="Arial"/>
              <a:sym typeface="Arial"/>
            </a:endParaRPr>
          </a:p>
        </p:txBody>
      </p:sp>
      <p:sp>
        <p:nvSpPr>
          <p:cNvPr id="675" name="Google Shape;675;p95"/>
          <p:cNvSpPr txBox="1"/>
          <p:nvPr/>
        </p:nvSpPr>
        <p:spPr>
          <a:xfrm>
            <a:off x="5783925" y="2708625"/>
            <a:ext cx="34005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Hoe zit het met …?</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Praktische afspraken</a:t>
            </a:r>
            <a:endParaRPr/>
          </a:p>
        </p:txBody>
      </p:sp>
      <p:sp>
        <p:nvSpPr>
          <p:cNvPr id="367" name="Google Shape;367;p69"/>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368" name="Google Shape;368;p69"/>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9"/>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9"/>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9"/>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373636"/>
                </a:solidFill>
              </a:rPr>
              <a:t>Geluid van het publiek is standaard </a:t>
            </a:r>
            <a:r>
              <a:rPr b="1" lang="en" sz="1600">
                <a:solidFill>
                  <a:srgbClr val="373636"/>
                </a:solidFill>
              </a:rPr>
              <a:t>gedempt</a:t>
            </a:r>
            <a:r>
              <a:rPr lang="en" sz="1600">
                <a:solidFill>
                  <a:srgbClr val="373636"/>
                </a:solidFill>
              </a:rPr>
              <a:t>.</a:t>
            </a:r>
            <a:endParaRPr/>
          </a:p>
        </p:txBody>
      </p:sp>
      <p:sp>
        <p:nvSpPr>
          <p:cNvPr id="372" name="Google Shape;372;p69"/>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rPr>
              <a:t>Vragen, opmerkingen en voorstellen kunnen via de chatfunctie meegedeeld worden. Interactie wordt aangemoedigd!</a:t>
            </a:r>
            <a:endParaRPr sz="1600">
              <a:solidFill>
                <a:srgbClr val="FFFFFF"/>
              </a:solidFill>
            </a:endParaRPr>
          </a:p>
        </p:txBody>
      </p:sp>
      <p:sp>
        <p:nvSpPr>
          <p:cNvPr id="373" name="Google Shape;373;p69"/>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FFFFFF"/>
                </a:solidFill>
              </a:rPr>
              <a:t>Gebruik het </a:t>
            </a:r>
            <a:r>
              <a:rPr b="1" lang="en" sz="1600">
                <a:solidFill>
                  <a:srgbClr val="FFFFFF"/>
                </a:solidFill>
              </a:rPr>
              <a:t>handje</a:t>
            </a:r>
            <a:r>
              <a:rPr lang="en" sz="1600">
                <a:solidFill>
                  <a:srgbClr val="FFFFFF"/>
                </a:solidFill>
              </a:rPr>
              <a:t> als je iets wilt zeggen. Interactie wordt aangemoedigd!</a:t>
            </a:r>
            <a:endParaRPr sz="1600">
              <a:solidFill>
                <a:srgbClr val="FFFFFF"/>
              </a:solidFill>
            </a:endParaRPr>
          </a:p>
        </p:txBody>
      </p:sp>
      <p:sp>
        <p:nvSpPr>
          <p:cNvPr id="374" name="Google Shape;374;p69"/>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600">
                <a:solidFill>
                  <a:srgbClr val="373636"/>
                </a:solidFill>
              </a:rPr>
              <a:t>Ja/nee vragen</a:t>
            </a:r>
            <a:r>
              <a:rPr lang="en" sz="1600">
                <a:solidFill>
                  <a:srgbClr val="373636"/>
                </a:solidFill>
              </a:rPr>
              <a:t> kunnen beantwoord worden via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Akkoord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Niet akkoord =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Onverschillig = 0</a:t>
            </a:r>
            <a:endParaRPr sz="1600">
              <a:solidFill>
                <a:srgbClr val="373636"/>
              </a:solidFill>
            </a:endParaRPr>
          </a:p>
        </p:txBody>
      </p:sp>
      <p:sp>
        <p:nvSpPr>
          <p:cNvPr descr="Help Question&#10;" id="375" name="Google Shape;375;p69"/>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376" name="Google Shape;376;p69"/>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77" name="Google Shape;377;p69"/>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378" name="Google Shape;378;p69"/>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379" name="Google Shape;379;p69"/>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69"/>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6"/>
          <p:cNvSpPr/>
          <p:nvPr/>
        </p:nvSpPr>
        <p:spPr>
          <a:xfrm>
            <a:off x="565138" y="3784865"/>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681" name="Google Shape;681;p96"/>
          <p:cNvGrpSpPr/>
          <p:nvPr/>
        </p:nvGrpSpPr>
        <p:grpSpPr>
          <a:xfrm>
            <a:off x="641992" y="1367322"/>
            <a:ext cx="478299" cy="478299"/>
            <a:chOff x="4640263" y="1219200"/>
            <a:chExt cx="123825" cy="123825"/>
          </a:xfrm>
        </p:grpSpPr>
        <p:sp>
          <p:nvSpPr>
            <p:cNvPr id="682" name="Google Shape;682;p96"/>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3" name="Google Shape;683;p96"/>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4" name="Google Shape;684;p96"/>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5" name="Google Shape;685;p96"/>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6" name="Google Shape;686;p96"/>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687" name="Google Shape;687;p96"/>
          <p:cNvGrpSpPr/>
          <p:nvPr/>
        </p:nvGrpSpPr>
        <p:grpSpPr>
          <a:xfrm>
            <a:off x="630430" y="1988262"/>
            <a:ext cx="470610" cy="478327"/>
            <a:chOff x="6215424" y="4028218"/>
            <a:chExt cx="202814" cy="206140"/>
          </a:xfrm>
        </p:grpSpPr>
        <p:sp>
          <p:nvSpPr>
            <p:cNvPr id="688" name="Google Shape;688;p96"/>
            <p:cNvSpPr/>
            <p:nvPr/>
          </p:nvSpPr>
          <p:spPr>
            <a:xfrm>
              <a:off x="6251997" y="4071442"/>
              <a:ext cx="86400" cy="6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89" name="Google Shape;689;p96"/>
            <p:cNvSpPr/>
            <p:nvPr/>
          </p:nvSpPr>
          <p:spPr>
            <a:xfrm>
              <a:off x="6251997" y="4108014"/>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90" name="Google Shape;690;p96"/>
            <p:cNvSpPr/>
            <p:nvPr/>
          </p:nvSpPr>
          <p:spPr>
            <a:xfrm>
              <a:off x="6251997" y="4144589"/>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91" name="Google Shape;691;p96"/>
            <p:cNvSpPr/>
            <p:nvPr/>
          </p:nvSpPr>
          <p:spPr>
            <a:xfrm>
              <a:off x="6251997" y="4181161"/>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92" name="Google Shape;692;p96"/>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693" name="Google Shape;693;p96"/>
          <p:cNvGrpSpPr/>
          <p:nvPr/>
        </p:nvGrpSpPr>
        <p:grpSpPr>
          <a:xfrm>
            <a:off x="646650" y="3272112"/>
            <a:ext cx="479163" cy="478593"/>
            <a:chOff x="4148138" y="53975"/>
            <a:chExt cx="1335088" cy="1333500"/>
          </a:xfrm>
        </p:grpSpPr>
        <p:sp>
          <p:nvSpPr>
            <p:cNvPr id="694" name="Google Shape;694;p96"/>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5" name="Google Shape;695;p96"/>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696" name="Google Shape;696;p96"/>
          <p:cNvGrpSpPr/>
          <p:nvPr/>
        </p:nvGrpSpPr>
        <p:grpSpPr>
          <a:xfrm>
            <a:off x="636286" y="2653998"/>
            <a:ext cx="471655" cy="471655"/>
            <a:chOff x="4287838" y="1854201"/>
            <a:chExt cx="149225" cy="149225"/>
          </a:xfrm>
        </p:grpSpPr>
        <p:sp>
          <p:nvSpPr>
            <p:cNvPr id="697" name="Google Shape;697;p96"/>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698" name="Google Shape;698;p96"/>
            <p:cNvCxnSpPr/>
            <p:nvPr/>
          </p:nvCxnSpPr>
          <p:spPr>
            <a:xfrm>
              <a:off x="4375150" y="1884363"/>
              <a:ext cx="0" cy="0"/>
            </a:xfrm>
            <a:prstGeom prst="straightConnector1">
              <a:avLst/>
            </a:prstGeom>
            <a:noFill/>
            <a:ln>
              <a:noFill/>
            </a:ln>
          </p:spPr>
        </p:cxnSp>
        <p:cxnSp>
          <p:nvCxnSpPr>
            <p:cNvPr id="699" name="Google Shape;699;p96"/>
            <p:cNvCxnSpPr/>
            <p:nvPr/>
          </p:nvCxnSpPr>
          <p:spPr>
            <a:xfrm>
              <a:off x="4375150" y="1884363"/>
              <a:ext cx="0" cy="0"/>
            </a:xfrm>
            <a:prstGeom prst="straightConnector1">
              <a:avLst/>
            </a:prstGeom>
            <a:noFill/>
            <a:ln>
              <a:noFill/>
            </a:ln>
          </p:spPr>
        </p:cxnSp>
        <p:sp>
          <p:nvSpPr>
            <p:cNvPr id="700" name="Google Shape;700;p96"/>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701" name="Google Shape;701;p96"/>
          <p:cNvSpPr txBox="1"/>
          <p:nvPr/>
        </p:nvSpPr>
        <p:spPr>
          <a:xfrm>
            <a:off x="1267626" y="1438900"/>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Verwerken van alle input uit de</a:t>
            </a:r>
            <a:r>
              <a:rPr lang="en" sz="1600"/>
              <a:t> thematische </a:t>
            </a:r>
            <a:r>
              <a:rPr b="0" i="0" lang="en" sz="1600" u="none" cap="none" strike="noStrike">
                <a:solidFill>
                  <a:srgbClr val="000000"/>
                </a:solidFill>
                <a:latin typeface="Arial"/>
                <a:ea typeface="Arial"/>
                <a:cs typeface="Arial"/>
                <a:sym typeface="Arial"/>
              </a:rPr>
              <a:t>werkgroep</a:t>
            </a:r>
            <a:endParaRPr/>
          </a:p>
        </p:txBody>
      </p:sp>
      <p:sp>
        <p:nvSpPr>
          <p:cNvPr id="702" name="Google Shape;702;p96"/>
          <p:cNvSpPr txBox="1"/>
          <p:nvPr/>
        </p:nvSpPr>
        <p:spPr>
          <a:xfrm>
            <a:off x="1267622" y="195974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Rondsturen van een</a:t>
            </a:r>
            <a:r>
              <a:rPr lang="en" sz="1600"/>
              <a:t> verslag v</a:t>
            </a:r>
            <a:r>
              <a:rPr b="0" i="0" lang="en" sz="1600" u="none" cap="none" strike="noStrike">
                <a:solidFill>
                  <a:srgbClr val="000000"/>
                </a:solidFill>
                <a:latin typeface="Arial"/>
                <a:ea typeface="Arial"/>
                <a:cs typeface="Arial"/>
                <a:sym typeface="Arial"/>
              </a:rPr>
              <a:t>an deze werkgroep. Feedback is zeker welkom</a:t>
            </a:r>
            <a:endParaRPr/>
          </a:p>
        </p:txBody>
      </p:sp>
      <p:sp>
        <p:nvSpPr>
          <p:cNvPr id="703" name="Google Shape;703;p96"/>
          <p:cNvSpPr txBox="1"/>
          <p:nvPr/>
        </p:nvSpPr>
        <p:spPr>
          <a:xfrm>
            <a:off x="1267574" y="272047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Feedback capteren via GitHub!</a:t>
            </a:r>
            <a:endParaRPr/>
          </a:p>
        </p:txBody>
      </p:sp>
      <p:sp>
        <p:nvSpPr>
          <p:cNvPr id="704" name="Google Shape;704;p96"/>
          <p:cNvSpPr txBox="1"/>
          <p:nvPr/>
        </p:nvSpPr>
        <p:spPr>
          <a:xfrm>
            <a:off x="1267624" y="3239549"/>
            <a:ext cx="6768300" cy="33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600"/>
              <a:buFont typeface="Arial"/>
              <a:buNone/>
            </a:pPr>
            <a:r>
              <a:rPr lang="en" sz="1600"/>
              <a:t>Feedback is welkom op de definities, het data model, …</a:t>
            </a:r>
            <a:endParaRPr/>
          </a:p>
        </p:txBody>
      </p:sp>
      <p:sp>
        <p:nvSpPr>
          <p:cNvPr id="705" name="Google Shape;705;p9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Volgende</a:t>
            </a:r>
            <a:r>
              <a:rPr b="1" i="0" lang="en" sz="3200" u="none" cap="none" strike="noStrike">
                <a:solidFill>
                  <a:srgbClr val="000000"/>
                </a:solidFill>
                <a:latin typeface="Arial"/>
                <a:ea typeface="Arial"/>
                <a:cs typeface="Arial"/>
                <a:sym typeface="Arial"/>
              </a:rPr>
              <a:t> stappen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7"/>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97"/>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712" name="Google Shape;712;p97"/>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dk1"/>
                </a:solidFill>
                <a:latin typeface="Arial"/>
                <a:ea typeface="Arial"/>
                <a:cs typeface="Arial"/>
                <a:sym typeface="Arial"/>
              </a:rPr>
              <a:t>Feedback kan gegeven worden via mail naar onderstaande contacten:</a:t>
            </a:r>
            <a:endParaRPr sz="1300"/>
          </a:p>
          <a:p>
            <a:pPr indent="-279400" lvl="0" marL="285750" marR="0" rtl="0" algn="l">
              <a:lnSpc>
                <a:spcPct val="100000"/>
              </a:lnSpc>
              <a:spcBef>
                <a:spcPts val="0"/>
              </a:spcBef>
              <a:spcAft>
                <a:spcPts val="0"/>
              </a:spcAft>
              <a:buClr>
                <a:schemeClr val="dk1"/>
              </a:buClr>
              <a:buSzPts val="1300"/>
              <a:buFont typeface="Arial"/>
              <a:buChar char="•"/>
            </a:pPr>
            <a:r>
              <a:rPr lang="en" sz="1300" u="sng">
                <a:solidFill>
                  <a:schemeClr val="hlink"/>
                </a:solidFill>
                <a:hlinkClick r:id="rId3"/>
              </a:rPr>
              <a:t>laurens.vercauteren@vlaanderen.be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4"/>
              </a:rPr>
              <a:t>jitse.decock@vlaanderen.be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5"/>
              </a:rPr>
              <a:t>eva.derore@vlaanderen.be</a:t>
            </a:r>
            <a:r>
              <a:rPr lang="en" sz="1300">
                <a:solidFill>
                  <a:schemeClr val="dk1"/>
                </a:solidFill>
              </a:rPr>
              <a:t> </a:t>
            </a:r>
            <a:endParaRPr b="0" i="0" sz="1500" u="none" cap="none" strike="noStrike">
              <a:solidFill>
                <a:schemeClr val="dk1"/>
              </a:solidFill>
              <a:latin typeface="Arial"/>
              <a:ea typeface="Arial"/>
              <a:cs typeface="Arial"/>
              <a:sym typeface="Arial"/>
            </a:endParaRPr>
          </a:p>
        </p:txBody>
      </p:sp>
      <p:sp>
        <p:nvSpPr>
          <p:cNvPr id="713" name="Google Shape;713;p97"/>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4" name="Google Shape;714;p97"/>
          <p:cNvPicPr preferRelativeResize="0"/>
          <p:nvPr/>
        </p:nvPicPr>
        <p:blipFill rotWithShape="1">
          <a:blip r:embed="rId6">
            <a:alphaModFix/>
          </a:blip>
          <a:srcRect b="0" l="0" r="0" t="0"/>
          <a:stretch/>
        </p:blipFill>
        <p:spPr>
          <a:xfrm>
            <a:off x="6044652" y="1522121"/>
            <a:ext cx="1577413" cy="548455"/>
          </a:xfrm>
          <a:prstGeom prst="rect">
            <a:avLst/>
          </a:prstGeom>
          <a:noFill/>
          <a:ln>
            <a:noFill/>
          </a:ln>
        </p:spPr>
      </p:pic>
      <p:sp>
        <p:nvSpPr>
          <p:cNvPr id="715" name="Google Shape;715;p97"/>
          <p:cNvSpPr txBox="1"/>
          <p:nvPr/>
        </p:nvSpPr>
        <p:spPr>
          <a:xfrm>
            <a:off x="5114189" y="2439483"/>
            <a:ext cx="3356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Feedback kan gegeven worden via GitHub op onderstaande </a:t>
            </a:r>
            <a:r>
              <a:rPr b="0" i="0" lang="en" sz="1500" u="none" cap="none" strike="noStrike">
                <a:solidFill>
                  <a:schemeClr val="lt1"/>
                </a:solidFill>
                <a:latin typeface="Arial"/>
                <a:ea typeface="Arial"/>
                <a:cs typeface="Arial"/>
                <a:sym typeface="Arial"/>
              </a:rPr>
              <a:t>link</a:t>
            </a:r>
            <a:r>
              <a:rPr b="0" i="0" lang="en" sz="1500" u="none" cap="none" strike="noStrike">
                <a:solidFill>
                  <a:schemeClr val="lt1"/>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lang="en" sz="1500" u="sng">
                <a:solidFill>
                  <a:schemeClr val="hlink"/>
                </a:solidFill>
                <a:hlinkClick r:id="rId7"/>
              </a:rPr>
              <a:t>https://github.com/Informatievlaanderen/OSLOthema-DoelgerichtDigitaalTransformeren/issues</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p:txBody>
      </p:sp>
      <p:sp>
        <p:nvSpPr>
          <p:cNvPr id="716" name="Google Shape;716;p9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Feedback</a:t>
            </a:r>
            <a:endParaRPr/>
          </a:p>
        </p:txBody>
      </p:sp>
      <p:sp>
        <p:nvSpPr>
          <p:cNvPr id="717" name="Google Shape;717;p97"/>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8"/>
          <p:cNvSpPr/>
          <p:nvPr/>
        </p:nvSpPr>
        <p:spPr>
          <a:xfrm>
            <a:off x="591854"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3" name="Google Shape;723;p9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Roadmap </a:t>
            </a:r>
            <a:r>
              <a:rPr b="1" i="0" lang="en" sz="3200" u="none" cap="none" strike="noStrike">
                <a:solidFill>
                  <a:srgbClr val="000000"/>
                </a:solidFill>
                <a:latin typeface="Arial"/>
                <a:ea typeface="Arial"/>
                <a:cs typeface="Arial"/>
                <a:sym typeface="Arial"/>
              </a:rPr>
              <a:t>OSLO traj</a:t>
            </a:r>
            <a:r>
              <a:rPr b="1" i="0" lang="en" sz="3200" u="none" cap="none" strike="noStrike">
                <a:solidFill>
                  <a:srgbClr val="000000"/>
                </a:solidFill>
                <a:latin typeface="Arial"/>
                <a:ea typeface="Arial"/>
                <a:cs typeface="Arial"/>
                <a:sym typeface="Arial"/>
              </a:rPr>
              <a:t>ect Doelgericht Di</a:t>
            </a:r>
            <a:r>
              <a:rPr b="1" lang="en" sz="3200"/>
              <a:t>gitaal Transformeren</a:t>
            </a:r>
            <a:endParaRPr/>
          </a:p>
        </p:txBody>
      </p:sp>
      <p:sp>
        <p:nvSpPr>
          <p:cNvPr id="724" name="Google Shape;724;p98"/>
          <p:cNvSpPr/>
          <p:nvPr/>
        </p:nvSpPr>
        <p:spPr>
          <a:xfrm rot="5400000">
            <a:off x="8483527" y="2499710"/>
            <a:ext cx="321600" cy="149700"/>
          </a:xfrm>
          <a:prstGeom prst="triangle">
            <a:avLst>
              <a:gd fmla="val 50000" name="adj"/>
            </a:avLst>
          </a:prstGeom>
          <a:solidFill>
            <a:srgbClr val="F0D70F"/>
          </a:solidFill>
          <a:ln>
            <a:noFill/>
          </a:ln>
        </p:spPr>
        <p:txBody>
          <a:bodyPr anchorCtr="0" anchor="t" bIns="25700" lIns="51400" spcFirstLastPara="1" rIns="51400" wrap="square" tIns="25700">
            <a:noAutofit/>
          </a:bodyPr>
          <a:lstStyle/>
          <a:p>
            <a:pPr indent="0" lvl="0" marL="0" marR="0" rtl="0" algn="ctr">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p:txBody>
      </p:sp>
      <p:cxnSp>
        <p:nvCxnSpPr>
          <p:cNvPr id="725" name="Google Shape;725;p98"/>
          <p:cNvCxnSpPr/>
          <p:nvPr/>
        </p:nvCxnSpPr>
        <p:spPr>
          <a:xfrm>
            <a:off x="2686051" y="2663781"/>
            <a:ext cx="0" cy="547500"/>
          </a:xfrm>
          <a:prstGeom prst="straightConnector1">
            <a:avLst/>
          </a:prstGeom>
          <a:noFill/>
          <a:ln cap="sq" cmpd="sng" w="12700">
            <a:solidFill>
              <a:srgbClr val="6B6B6B"/>
            </a:solidFill>
            <a:prstDash val="solid"/>
            <a:round/>
            <a:headEnd len="sm" w="sm" type="none"/>
            <a:tailEnd len="med" w="med" type="diamond"/>
          </a:ln>
        </p:spPr>
      </p:cxnSp>
      <p:sp>
        <p:nvSpPr>
          <p:cNvPr id="726" name="Google Shape;726;p98"/>
          <p:cNvSpPr txBox="1"/>
          <p:nvPr/>
        </p:nvSpPr>
        <p:spPr>
          <a:xfrm>
            <a:off x="536175" y="2485200"/>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latin typeface="Calibri"/>
                <a:ea typeface="Calibri"/>
                <a:cs typeface="Calibri"/>
                <a:sym typeface="Calibri"/>
              </a:rPr>
              <a:t>November</a:t>
            </a:r>
            <a:endParaRPr b="1" i="0" sz="900" u="none" cap="none" strike="noStrike">
              <a:solidFill>
                <a:schemeClr val="lt1"/>
              </a:solidFill>
              <a:latin typeface="Calibri"/>
              <a:ea typeface="Calibri"/>
              <a:cs typeface="Calibri"/>
              <a:sym typeface="Calibri"/>
            </a:endParaRPr>
          </a:p>
        </p:txBody>
      </p:sp>
      <p:sp>
        <p:nvSpPr>
          <p:cNvPr id="727" name="Google Shape;727;p98"/>
          <p:cNvSpPr txBox="1"/>
          <p:nvPr/>
        </p:nvSpPr>
        <p:spPr>
          <a:xfrm>
            <a:off x="1900577" y="2487925"/>
            <a:ext cx="13644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December</a:t>
            </a:r>
            <a:endParaRPr b="0" i="0" sz="900" u="none" cap="none" strike="noStrike">
              <a:solidFill>
                <a:srgbClr val="000000"/>
              </a:solidFill>
              <a:latin typeface="Arial"/>
              <a:ea typeface="Arial"/>
              <a:cs typeface="Arial"/>
              <a:sym typeface="Arial"/>
            </a:endParaRPr>
          </a:p>
        </p:txBody>
      </p:sp>
      <p:sp>
        <p:nvSpPr>
          <p:cNvPr id="728" name="Google Shape;728;p98"/>
          <p:cNvSpPr txBox="1"/>
          <p:nvPr/>
        </p:nvSpPr>
        <p:spPr>
          <a:xfrm>
            <a:off x="3264975" y="2482500"/>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Januari</a:t>
            </a:r>
            <a:endParaRPr b="0" i="0" sz="900" u="none" cap="none" strike="noStrike">
              <a:solidFill>
                <a:srgbClr val="000000"/>
              </a:solidFill>
              <a:latin typeface="Arial"/>
              <a:ea typeface="Arial"/>
              <a:cs typeface="Arial"/>
              <a:sym typeface="Arial"/>
            </a:endParaRPr>
          </a:p>
        </p:txBody>
      </p:sp>
      <p:sp>
        <p:nvSpPr>
          <p:cNvPr id="729" name="Google Shape;729;p98"/>
          <p:cNvSpPr txBox="1"/>
          <p:nvPr/>
        </p:nvSpPr>
        <p:spPr>
          <a:xfrm>
            <a:off x="7369775" y="2487925"/>
            <a:ext cx="12636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April</a:t>
            </a:r>
            <a:endParaRPr b="1" i="0" sz="900" u="none" cap="none" strike="noStrike">
              <a:solidFill>
                <a:schemeClr val="dk1"/>
              </a:solidFill>
            </a:endParaRPr>
          </a:p>
        </p:txBody>
      </p:sp>
      <p:sp>
        <p:nvSpPr>
          <p:cNvPr id="730" name="Google Shape;730;p98"/>
          <p:cNvSpPr txBox="1"/>
          <p:nvPr/>
        </p:nvSpPr>
        <p:spPr>
          <a:xfrm>
            <a:off x="1154861" y="1784415"/>
            <a:ext cx="909900" cy="4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16</a:t>
            </a:r>
            <a:endParaRPr b="0" i="0" sz="1238"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Business</a:t>
            </a:r>
            <a:r>
              <a:rPr b="1" i="0" lang="en" sz="750" u="none" cap="none" strike="noStrike">
                <a:solidFill>
                  <a:schemeClr val="dk1"/>
                </a:solidFill>
                <a:latin typeface="Calibri"/>
                <a:ea typeface="Calibri"/>
                <a:cs typeface="Calibri"/>
                <a:sym typeface="Calibri"/>
              </a:rPr>
              <a:t> werkgroep</a:t>
            </a:r>
            <a:endParaRPr b="0" i="0" sz="750" u="none" cap="none" strike="noStrike">
              <a:solidFill>
                <a:schemeClr val="dk1"/>
              </a:solidFill>
              <a:latin typeface="Calibri"/>
              <a:ea typeface="Calibri"/>
              <a:cs typeface="Calibri"/>
              <a:sym typeface="Calibri"/>
            </a:endParaRPr>
          </a:p>
        </p:txBody>
      </p:sp>
      <p:sp>
        <p:nvSpPr>
          <p:cNvPr id="731" name="Google Shape;731;p98"/>
          <p:cNvSpPr txBox="1"/>
          <p:nvPr/>
        </p:nvSpPr>
        <p:spPr>
          <a:xfrm>
            <a:off x="4050396" y="2873468"/>
            <a:ext cx="865200" cy="337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8</a:t>
            </a:r>
            <a:endParaRPr b="0" i="0" sz="105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3</a:t>
            </a:r>
            <a:endParaRPr b="1" i="0" sz="1800" u="none" cap="none" strike="noStrike">
              <a:solidFill>
                <a:schemeClr val="dk1"/>
              </a:solidFill>
              <a:latin typeface="Calibri"/>
              <a:ea typeface="Calibri"/>
              <a:cs typeface="Calibri"/>
              <a:sym typeface="Calibri"/>
            </a:endParaRPr>
          </a:p>
        </p:txBody>
      </p:sp>
      <p:sp>
        <p:nvSpPr>
          <p:cNvPr id="732" name="Google Shape;732;p98"/>
          <p:cNvSpPr txBox="1"/>
          <p:nvPr/>
        </p:nvSpPr>
        <p:spPr>
          <a:xfrm>
            <a:off x="1710307" y="2793582"/>
            <a:ext cx="909900" cy="604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14</a:t>
            </a:r>
            <a:endParaRPr b="0" i="0" sz="135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1</a:t>
            </a:r>
            <a:endParaRPr b="0" i="0" sz="750" u="none" cap="none" strike="noStrike">
              <a:solidFill>
                <a:schemeClr val="dk1"/>
              </a:solidFill>
              <a:latin typeface="Calibri"/>
              <a:ea typeface="Calibri"/>
              <a:cs typeface="Calibri"/>
              <a:sym typeface="Calibri"/>
            </a:endParaRPr>
          </a:p>
        </p:txBody>
      </p:sp>
      <p:sp>
        <p:nvSpPr>
          <p:cNvPr id="733" name="Google Shape;733;p98"/>
          <p:cNvSpPr txBox="1"/>
          <p:nvPr/>
        </p:nvSpPr>
        <p:spPr>
          <a:xfrm>
            <a:off x="6459875" y="1875400"/>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08</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Thematische werkgroep 4</a:t>
            </a:r>
            <a:endParaRPr b="1" i="0" sz="1050" u="none" cap="none" strike="noStrike">
              <a:solidFill>
                <a:srgbClr val="000000"/>
              </a:solidFill>
              <a:latin typeface="Arial"/>
              <a:ea typeface="Arial"/>
              <a:cs typeface="Arial"/>
              <a:sym typeface="Arial"/>
            </a:endParaRPr>
          </a:p>
        </p:txBody>
      </p:sp>
      <p:sp>
        <p:nvSpPr>
          <p:cNvPr id="734" name="Google Shape;734;p98"/>
          <p:cNvSpPr txBox="1"/>
          <p:nvPr/>
        </p:nvSpPr>
        <p:spPr>
          <a:xfrm>
            <a:off x="4635175" y="2482500"/>
            <a:ext cx="13644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Februari</a:t>
            </a:r>
            <a:endParaRPr b="0" i="0" sz="900" u="none" cap="none" strike="noStrike">
              <a:solidFill>
                <a:srgbClr val="000000"/>
              </a:solidFill>
              <a:latin typeface="Arial"/>
              <a:ea typeface="Arial"/>
              <a:cs typeface="Arial"/>
              <a:sym typeface="Arial"/>
            </a:endParaRPr>
          </a:p>
        </p:txBody>
      </p:sp>
      <p:cxnSp>
        <p:nvCxnSpPr>
          <p:cNvPr id="735" name="Google Shape;735;p98"/>
          <p:cNvCxnSpPr/>
          <p:nvPr/>
        </p:nvCxnSpPr>
        <p:spPr>
          <a:xfrm>
            <a:off x="1087291" y="1973793"/>
            <a:ext cx="0" cy="505200"/>
          </a:xfrm>
          <a:prstGeom prst="straightConnector1">
            <a:avLst/>
          </a:prstGeom>
          <a:noFill/>
          <a:ln cap="sq" cmpd="sng" w="12700">
            <a:solidFill>
              <a:srgbClr val="F0D70F"/>
            </a:solidFill>
            <a:prstDash val="solid"/>
            <a:round/>
            <a:headEnd len="med" w="med" type="diamond"/>
            <a:tailEnd len="sm" w="sm" type="none"/>
          </a:ln>
        </p:spPr>
      </p:cxnSp>
      <p:sp>
        <p:nvSpPr>
          <p:cNvPr id="736" name="Google Shape;736;p98"/>
          <p:cNvSpPr txBox="1"/>
          <p:nvPr/>
        </p:nvSpPr>
        <p:spPr>
          <a:xfrm>
            <a:off x="3706811" y="1763798"/>
            <a:ext cx="909900" cy="6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18</a:t>
            </a:r>
            <a:endParaRPr sz="1238">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2</a:t>
            </a:r>
            <a:endParaRPr b="0" i="0" sz="750" u="none" cap="none" strike="noStrike">
              <a:solidFill>
                <a:schemeClr val="dk1"/>
              </a:solidFill>
              <a:latin typeface="Calibri"/>
              <a:ea typeface="Calibri"/>
              <a:cs typeface="Calibri"/>
              <a:sym typeface="Calibri"/>
            </a:endParaRPr>
          </a:p>
        </p:txBody>
      </p:sp>
      <p:sp>
        <p:nvSpPr>
          <p:cNvPr id="737" name="Google Shape;737;p98"/>
          <p:cNvSpPr txBox="1"/>
          <p:nvPr/>
        </p:nvSpPr>
        <p:spPr>
          <a:xfrm>
            <a:off x="7173072" y="2747024"/>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29</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Thematische werkgroep 5</a:t>
            </a:r>
            <a:endParaRPr b="1" i="0" sz="1050" u="none" cap="none" strike="noStrike">
              <a:solidFill>
                <a:srgbClr val="000000"/>
              </a:solidFill>
              <a:latin typeface="Arial"/>
              <a:ea typeface="Arial"/>
              <a:cs typeface="Arial"/>
              <a:sym typeface="Arial"/>
            </a:endParaRPr>
          </a:p>
        </p:txBody>
      </p:sp>
      <p:sp>
        <p:nvSpPr>
          <p:cNvPr id="738" name="Google Shape;738;p98"/>
          <p:cNvSpPr/>
          <p:nvPr/>
        </p:nvSpPr>
        <p:spPr>
          <a:xfrm rot="10800000">
            <a:off x="7369768" y="3340033"/>
            <a:ext cx="179100" cy="351600"/>
          </a:xfrm>
          <a:prstGeom prst="downArrow">
            <a:avLst>
              <a:gd fmla="val 50000" name="adj1"/>
              <a:gd fmla="val 50000" name="adj2"/>
            </a:avLst>
          </a:prstGeom>
          <a:solidFill>
            <a:srgbClr val="FFF200"/>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9" name="Google Shape;739;p98"/>
          <p:cNvSpPr txBox="1"/>
          <p:nvPr/>
        </p:nvSpPr>
        <p:spPr>
          <a:xfrm>
            <a:off x="6904932" y="3792540"/>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373636"/>
                </a:solidFill>
                <a:latin typeface="Arial"/>
                <a:ea typeface="Arial"/>
                <a:cs typeface="Arial"/>
                <a:sym typeface="Arial"/>
              </a:rPr>
              <a:t>Vandaag</a:t>
            </a:r>
            <a:endParaRPr b="0" i="0" sz="500" u="none" cap="none" strike="noStrike">
              <a:solidFill>
                <a:srgbClr val="373636"/>
              </a:solidFill>
              <a:latin typeface="Arial"/>
              <a:ea typeface="Arial"/>
              <a:cs typeface="Arial"/>
              <a:sym typeface="Arial"/>
            </a:endParaRPr>
          </a:p>
        </p:txBody>
      </p:sp>
      <p:sp>
        <p:nvSpPr>
          <p:cNvPr id="740" name="Google Shape;740;p98"/>
          <p:cNvSpPr txBox="1"/>
          <p:nvPr/>
        </p:nvSpPr>
        <p:spPr>
          <a:xfrm>
            <a:off x="536175" y="3971175"/>
            <a:ext cx="50064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Vergeet niet </a:t>
            </a:r>
            <a:r>
              <a:rPr b="1" lang="en" sz="1800"/>
              <a:t>in te schrijven</a:t>
            </a:r>
            <a:r>
              <a:rPr lang="en" sz="1800"/>
              <a:t>!</a:t>
            </a:r>
            <a:endParaRPr sz="1050"/>
          </a:p>
          <a:p>
            <a:pPr indent="0" lvl="0" marL="0" rtl="0" algn="l">
              <a:spcBef>
                <a:spcPts val="0"/>
              </a:spcBef>
              <a:spcAft>
                <a:spcPts val="0"/>
              </a:spcAft>
              <a:buNone/>
            </a:pPr>
            <a:r>
              <a:rPr lang="en" sz="1050" u="sng">
                <a:solidFill>
                  <a:schemeClr val="hlink"/>
                </a:solidFill>
                <a:hlinkClick r:id="rId3"/>
              </a:rPr>
              <a:t>https://overheid.vlaanderen.be/opleiding/oslo-doelgericht-digitaal-transformeren</a:t>
            </a:r>
            <a:r>
              <a:rPr lang="en" sz="1050"/>
              <a:t> </a:t>
            </a:r>
            <a:endParaRPr sz="1050"/>
          </a:p>
        </p:txBody>
      </p:sp>
      <p:sp>
        <p:nvSpPr>
          <p:cNvPr id="741" name="Google Shape;741;p98"/>
          <p:cNvSpPr txBox="1"/>
          <p:nvPr/>
        </p:nvSpPr>
        <p:spPr>
          <a:xfrm>
            <a:off x="6005375" y="2487925"/>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Maart</a:t>
            </a:r>
            <a:endParaRPr b="0" i="0" sz="900" u="none" cap="none" strike="noStrike">
              <a:solidFill>
                <a:srgbClr val="000000"/>
              </a:solidFill>
              <a:latin typeface="Arial"/>
              <a:ea typeface="Arial"/>
              <a:cs typeface="Arial"/>
              <a:sym typeface="Arial"/>
            </a:endParaRPr>
          </a:p>
        </p:txBody>
      </p:sp>
      <p:cxnSp>
        <p:nvCxnSpPr>
          <p:cNvPr id="742" name="Google Shape;742;p98"/>
          <p:cNvCxnSpPr/>
          <p:nvPr/>
        </p:nvCxnSpPr>
        <p:spPr>
          <a:xfrm>
            <a:off x="3609929" y="1973793"/>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743" name="Google Shape;743;p98"/>
          <p:cNvCxnSpPr/>
          <p:nvPr/>
        </p:nvCxnSpPr>
        <p:spPr>
          <a:xfrm>
            <a:off x="4978826" y="2663781"/>
            <a:ext cx="0" cy="547500"/>
          </a:xfrm>
          <a:prstGeom prst="straightConnector1">
            <a:avLst/>
          </a:prstGeom>
          <a:noFill/>
          <a:ln cap="sq" cmpd="sng" w="12700">
            <a:solidFill>
              <a:srgbClr val="6B6B6B"/>
            </a:solidFill>
            <a:prstDash val="solid"/>
            <a:round/>
            <a:headEnd len="sm" w="sm" type="none"/>
            <a:tailEnd len="med" w="med" type="diamond"/>
          </a:ln>
        </p:spPr>
      </p:cxnSp>
      <p:cxnSp>
        <p:nvCxnSpPr>
          <p:cNvPr id="744" name="Google Shape;744;p98"/>
          <p:cNvCxnSpPr/>
          <p:nvPr/>
        </p:nvCxnSpPr>
        <p:spPr>
          <a:xfrm>
            <a:off x="6296479" y="1973793"/>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745" name="Google Shape;745;p98"/>
          <p:cNvCxnSpPr/>
          <p:nvPr/>
        </p:nvCxnSpPr>
        <p:spPr>
          <a:xfrm>
            <a:off x="7042576" y="2663781"/>
            <a:ext cx="0" cy="547500"/>
          </a:xfrm>
          <a:prstGeom prst="straightConnector1">
            <a:avLst/>
          </a:prstGeom>
          <a:noFill/>
          <a:ln cap="sq" cmpd="sng" w="12700">
            <a:solidFill>
              <a:srgbClr val="F0D70F"/>
            </a:solidFill>
            <a:prstDash val="solid"/>
            <a:round/>
            <a:headEnd len="sm" w="sm" type="none"/>
            <a:tailEnd len="med" w="med" type="diamond"/>
          </a:ln>
        </p:spPr>
      </p:cxnSp>
      <p:cxnSp>
        <p:nvCxnSpPr>
          <p:cNvPr id="746" name="Google Shape;746;p98"/>
          <p:cNvCxnSpPr/>
          <p:nvPr/>
        </p:nvCxnSpPr>
        <p:spPr>
          <a:xfrm>
            <a:off x="7522679" y="1973793"/>
            <a:ext cx="0" cy="505200"/>
          </a:xfrm>
          <a:prstGeom prst="straightConnector1">
            <a:avLst/>
          </a:prstGeom>
          <a:noFill/>
          <a:ln cap="sq" cmpd="sng" w="12700">
            <a:solidFill>
              <a:srgbClr val="6B6B6B"/>
            </a:solidFill>
            <a:prstDash val="solid"/>
            <a:round/>
            <a:headEnd len="med" w="med" type="diamond"/>
            <a:tailEnd len="sm" w="sm" type="none"/>
          </a:ln>
        </p:spPr>
      </p:cxnSp>
      <p:sp>
        <p:nvSpPr>
          <p:cNvPr id="747" name="Google Shape;747;p98"/>
          <p:cNvSpPr txBox="1"/>
          <p:nvPr/>
        </p:nvSpPr>
        <p:spPr>
          <a:xfrm>
            <a:off x="7675572" y="1875399"/>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Start publieke review</a:t>
            </a:r>
            <a:endParaRPr b="1" i="0" sz="105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99"/>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753" name="Google Shape;753;p9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0"/>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00"/>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00"/>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Bedankt</a:t>
            </a:r>
            <a:endParaRPr b="1" i="0" sz="3200" u="none" cap="none" strike="noStrike">
              <a:solidFill>
                <a:srgbClr val="000000"/>
              </a:solidFill>
              <a:latin typeface="Arial"/>
              <a:ea typeface="Arial"/>
              <a:cs typeface="Arial"/>
              <a:sym typeface="Arial"/>
            </a:endParaRPr>
          </a:p>
        </p:txBody>
      </p:sp>
      <p:pic>
        <p:nvPicPr>
          <p:cNvPr id="761" name="Google Shape;761;p100"/>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descr="Amazon.com : Neewer 12''X11''/30cm X 27cm Wooden Director's Film Movie  Slateboard Clapper Board : Camera &amp; Photo" id="385" name="Google Shape;385;p70"/>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386" name="Google Shape;386;p7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Opname?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Agenda</a:t>
            </a:r>
            <a:endParaRPr sz="1200"/>
          </a:p>
        </p:txBody>
      </p:sp>
      <p:pic>
        <p:nvPicPr>
          <p:cNvPr id="392" name="Google Shape;392;p71"/>
          <p:cNvPicPr preferRelativeResize="0"/>
          <p:nvPr/>
        </p:nvPicPr>
        <p:blipFill rotWithShape="1">
          <a:blip r:embed="rId3">
            <a:alphaModFix amt="40000"/>
          </a:blip>
          <a:srcRect b="0" l="36146" r="27790" t="0"/>
          <a:stretch/>
        </p:blipFill>
        <p:spPr>
          <a:xfrm>
            <a:off x="6361550" y="2675"/>
            <a:ext cx="2782449" cy="5143501"/>
          </a:xfrm>
          <a:prstGeom prst="rect">
            <a:avLst/>
          </a:prstGeom>
          <a:noFill/>
          <a:ln>
            <a:noFill/>
          </a:ln>
        </p:spPr>
      </p:pic>
      <p:graphicFrame>
        <p:nvGraphicFramePr>
          <p:cNvPr id="393" name="Google Shape;393;p71"/>
          <p:cNvGraphicFramePr/>
          <p:nvPr/>
        </p:nvGraphicFramePr>
        <p:xfrm>
          <a:off x="628650" y="838940"/>
          <a:ext cx="3000000" cy="3000000"/>
        </p:xfrm>
        <a:graphic>
          <a:graphicData uri="http://schemas.openxmlformats.org/drawingml/2006/table">
            <a:tbl>
              <a:tblPr>
                <a:noFill/>
                <a:tableStyleId>{AB447B62-9A22-4DDC-9417-B23E173B44B4}</a:tableStyleId>
              </a:tblPr>
              <a:tblGrid>
                <a:gridCol w="2502600"/>
                <a:gridCol w="2799625"/>
              </a:tblGrid>
              <a:tr h="389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09u00 - 09u10</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Welkom en agenda</a:t>
                      </a:r>
                      <a:endParaRPr sz="1400" u="none" cap="none" strike="noStrike"/>
                    </a:p>
                  </a:txBody>
                  <a:tcPr marT="91425" marB="91425" marR="91425" marL="91425" anchor="ctr"/>
                </a:tc>
              </a:tr>
              <a:tr h="3984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09u10 - 09u15</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
                        <a:t>Samenvatting vorige werkgroep</a:t>
                      </a:r>
                      <a:endParaRPr sz="1400" u="none" cap="none" strike="noStrike"/>
                    </a:p>
                  </a:txBody>
                  <a:tcPr marT="91425" marB="91425" marR="91425" marL="91425" anchor="ctr"/>
                </a:tc>
              </a:tr>
              <a:tr h="480700">
                <a:tc>
                  <a:txBody>
                    <a:bodyPr/>
                    <a:lstStyle/>
                    <a:p>
                      <a:pPr indent="0" lvl="0" marL="0" marR="0" rtl="0" algn="l">
                        <a:lnSpc>
                          <a:spcPct val="100000"/>
                        </a:lnSpc>
                        <a:spcBef>
                          <a:spcPts val="0"/>
                        </a:spcBef>
                        <a:spcAft>
                          <a:spcPts val="0"/>
                        </a:spcAft>
                        <a:buNone/>
                      </a:pPr>
                      <a:r>
                        <a:rPr lang="en"/>
                        <a:t>09u15 - 09u35</a:t>
                      </a:r>
                      <a:endParaRPr/>
                    </a:p>
                  </a:txBody>
                  <a:tcPr marT="91425" marB="91425" marR="91425" marL="91425" anchor="ctr"/>
                </a:tc>
                <a:tc>
                  <a:txBody>
                    <a:bodyPr/>
                    <a:lstStyle/>
                    <a:p>
                      <a:pPr indent="0" lvl="0" marL="0" marR="0" rtl="0" algn="l">
                        <a:lnSpc>
                          <a:spcPct val="100000"/>
                        </a:lnSpc>
                        <a:spcBef>
                          <a:spcPts val="0"/>
                        </a:spcBef>
                        <a:spcAft>
                          <a:spcPts val="0"/>
                        </a:spcAft>
                        <a:buNone/>
                      </a:pPr>
                      <a:r>
                        <a:rPr lang="en"/>
                        <a:t>Brainstorm</a:t>
                      </a:r>
                      <a:endParaRPr/>
                    </a:p>
                  </a:txBody>
                  <a:tcPr marT="91425" marB="91425" marR="91425" marL="91425" anchor="ctr"/>
                </a:tc>
              </a:tr>
              <a:tr h="598900">
                <a:tc>
                  <a:txBody>
                    <a:bodyPr/>
                    <a:lstStyle/>
                    <a:p>
                      <a:pPr indent="0" lvl="0" marL="0" marR="0" rtl="0" algn="l">
                        <a:lnSpc>
                          <a:spcPct val="100000"/>
                        </a:lnSpc>
                        <a:spcBef>
                          <a:spcPts val="0"/>
                        </a:spcBef>
                        <a:spcAft>
                          <a:spcPts val="0"/>
                        </a:spcAft>
                        <a:buClr>
                          <a:srgbClr val="000000"/>
                        </a:buClr>
                        <a:buSzPts val="1400"/>
                        <a:buFont typeface="Arial"/>
                        <a:buNone/>
                      </a:pPr>
                      <a:r>
                        <a:rPr lang="en"/>
                        <a:t>09u35 - 10u00</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Overzicht van de aanpassingen en het model</a:t>
                      </a:r>
                      <a:endParaRPr/>
                    </a:p>
                  </a:txBody>
                  <a:tcPr marT="91425" marB="91425" marR="91425" marL="91425" anchor="ctr">
                    <a:lnB cap="flat" cmpd="sng" w="9525">
                      <a:solidFill>
                        <a:srgbClr val="9E9E9E"/>
                      </a:solidFill>
                      <a:prstDash val="solid"/>
                      <a:round/>
                      <a:headEnd len="sm" w="sm" type="none"/>
                      <a:tailEnd len="sm" w="sm" type="none"/>
                    </a:lnB>
                  </a:tcPr>
                </a:tc>
              </a:tr>
              <a:tr h="389275">
                <a:tc>
                  <a:txBody>
                    <a:bodyPr/>
                    <a:lstStyle/>
                    <a:p>
                      <a:pPr indent="0" lvl="0" marL="0" rtl="0" algn="l">
                        <a:spcBef>
                          <a:spcPts val="0"/>
                        </a:spcBef>
                        <a:spcAft>
                          <a:spcPts val="0"/>
                        </a:spcAft>
                        <a:buClr>
                          <a:srgbClr val="000000"/>
                        </a:buClr>
                        <a:buSzPts val="1400"/>
                        <a:buFont typeface="Arial"/>
                        <a:buNone/>
                      </a:pPr>
                      <a:r>
                        <a:rPr lang="en"/>
                        <a:t>10u00 - 10u15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Pauze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6475">
                <a:tc>
                  <a:txBody>
                    <a:bodyPr/>
                    <a:lstStyle/>
                    <a:p>
                      <a:pPr indent="0" lvl="0" marL="0" rtl="0" algn="l">
                        <a:spcBef>
                          <a:spcPts val="0"/>
                        </a:spcBef>
                        <a:spcAft>
                          <a:spcPts val="0"/>
                        </a:spcAft>
                        <a:buClr>
                          <a:srgbClr val="000000"/>
                        </a:buClr>
                        <a:buSzPts val="1400"/>
                        <a:buFont typeface="Arial"/>
                        <a:buNone/>
                      </a:pPr>
                      <a:r>
                        <a:rPr lang="en"/>
                        <a:t>10u30- 10u45</a:t>
                      </a:r>
                      <a:endParaRPr sz="1400" u="none" cap="none" strike="noStrike"/>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t>Publicatie</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6475">
                <a:tc>
                  <a:txBody>
                    <a:bodyPr/>
                    <a:lstStyle/>
                    <a:p>
                      <a:pPr indent="0" lvl="0" marL="0" rtl="0" algn="l">
                        <a:spcBef>
                          <a:spcPts val="0"/>
                        </a:spcBef>
                        <a:spcAft>
                          <a:spcPts val="0"/>
                        </a:spcAft>
                        <a:buNone/>
                      </a:pPr>
                      <a:r>
                        <a:rPr lang="en"/>
                        <a:t>10u45- 11u00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Issue registreren (github)</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6475">
                <a:tc>
                  <a:txBody>
                    <a:bodyPr/>
                    <a:lstStyle/>
                    <a:p>
                      <a:pPr indent="0" lvl="0" marL="0" rtl="0" algn="l">
                        <a:spcBef>
                          <a:spcPts val="0"/>
                        </a:spcBef>
                        <a:spcAft>
                          <a:spcPts val="0"/>
                        </a:spcAft>
                        <a:buNone/>
                      </a:pPr>
                      <a:r>
                        <a:rPr lang="en"/>
                        <a:t>11u00 - 11u30</a:t>
                      </a:r>
                      <a:endParaRPr sz="1400" u="none" cap="none" strike="noStrike"/>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Q&amp;A en slotwoord</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Hoe ziet de planning eruit?</a:t>
            </a:r>
            <a:endParaRPr b="1" sz="3200"/>
          </a:p>
          <a:p>
            <a:pPr indent="0" lvl="0" marL="0" marR="0" rtl="0" algn="l">
              <a:lnSpc>
                <a:spcPct val="100000"/>
              </a:lnSpc>
              <a:spcBef>
                <a:spcPts val="0"/>
              </a:spcBef>
              <a:spcAft>
                <a:spcPts val="0"/>
              </a:spcAft>
              <a:buNone/>
            </a:pPr>
            <a:r>
              <a:rPr b="1" i="1" lang="en" sz="2500">
                <a:solidFill>
                  <a:schemeClr val="dk1"/>
                </a:solidFill>
              </a:rPr>
              <a:t>OSLO-</a:t>
            </a:r>
            <a:r>
              <a:rPr b="1" i="1" lang="en" sz="2500">
                <a:solidFill>
                  <a:schemeClr val="dk1"/>
                </a:solidFill>
              </a:rPr>
              <a:t>traject</a:t>
            </a:r>
            <a:endParaRPr b="1" i="1" sz="2500">
              <a:solidFill>
                <a:schemeClr val="dk1"/>
              </a:solidFill>
            </a:endParaRPr>
          </a:p>
        </p:txBody>
      </p:sp>
      <p:sp>
        <p:nvSpPr>
          <p:cNvPr id="399" name="Google Shape;399;p72"/>
          <p:cNvSpPr/>
          <p:nvPr/>
        </p:nvSpPr>
        <p:spPr>
          <a:xfrm>
            <a:off x="849830" y="3400678"/>
            <a:ext cx="1271400" cy="32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0" name="Google Shape;400;p72"/>
          <p:cNvSpPr txBox="1"/>
          <p:nvPr/>
        </p:nvSpPr>
        <p:spPr>
          <a:xfrm>
            <a:off x="745175" y="1385625"/>
            <a:ext cx="74838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Duur: +/- 4 maanden (+ 4 maand publieke review)</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b="1" sz="1300"/>
          </a:p>
        </p:txBody>
      </p:sp>
      <p:grpSp>
        <p:nvGrpSpPr>
          <p:cNvPr id="401" name="Google Shape;401;p72"/>
          <p:cNvGrpSpPr/>
          <p:nvPr/>
        </p:nvGrpSpPr>
        <p:grpSpPr>
          <a:xfrm>
            <a:off x="6659966" y="2295492"/>
            <a:ext cx="1271321" cy="1530490"/>
            <a:chOff x="3048000" y="2295578"/>
            <a:chExt cx="1524000" cy="2847953"/>
          </a:xfrm>
        </p:grpSpPr>
        <p:grpSp>
          <p:nvGrpSpPr>
            <p:cNvPr id="402" name="Google Shape;402;p72"/>
            <p:cNvGrpSpPr/>
            <p:nvPr/>
          </p:nvGrpSpPr>
          <p:grpSpPr>
            <a:xfrm>
              <a:off x="3048000" y="2295578"/>
              <a:ext cx="1524000" cy="2847953"/>
              <a:chOff x="0" y="2295575"/>
              <a:chExt cx="1524000" cy="2837455"/>
            </a:xfrm>
          </p:grpSpPr>
          <p:sp>
            <p:nvSpPr>
              <p:cNvPr id="403" name="Google Shape;403;p72"/>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2"/>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72"/>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5</a:t>
              </a:r>
              <a:endParaRPr b="1" sz="1000">
                <a:solidFill>
                  <a:schemeClr val="lt1"/>
                </a:solidFill>
                <a:latin typeface="Roboto"/>
                <a:ea typeface="Roboto"/>
                <a:cs typeface="Roboto"/>
                <a:sym typeface="Roboto"/>
              </a:endParaRPr>
            </a:p>
          </p:txBody>
        </p:sp>
        <p:sp>
          <p:nvSpPr>
            <p:cNvPr id="406" name="Google Shape;406;p72"/>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29 maart</a:t>
              </a:r>
              <a:endParaRPr sz="1000">
                <a:solidFill>
                  <a:srgbClr val="5E5E5E"/>
                </a:solidFill>
                <a:latin typeface="Roboto"/>
                <a:ea typeface="Roboto"/>
                <a:cs typeface="Roboto"/>
                <a:sym typeface="Roboto"/>
              </a:endParaRPr>
            </a:p>
          </p:txBody>
        </p:sp>
      </p:grpSp>
      <p:grpSp>
        <p:nvGrpSpPr>
          <p:cNvPr id="407" name="Google Shape;407;p72"/>
          <p:cNvGrpSpPr/>
          <p:nvPr/>
        </p:nvGrpSpPr>
        <p:grpSpPr>
          <a:xfrm>
            <a:off x="5388641" y="2295493"/>
            <a:ext cx="1271321" cy="1530492"/>
            <a:chOff x="3048000" y="2295575"/>
            <a:chExt cx="1524000" cy="2847956"/>
          </a:xfrm>
        </p:grpSpPr>
        <p:grpSp>
          <p:nvGrpSpPr>
            <p:cNvPr id="408" name="Google Shape;408;p72"/>
            <p:cNvGrpSpPr/>
            <p:nvPr/>
          </p:nvGrpSpPr>
          <p:grpSpPr>
            <a:xfrm>
              <a:off x="3048000" y="2295578"/>
              <a:ext cx="1524000" cy="2847953"/>
              <a:chOff x="0" y="2295575"/>
              <a:chExt cx="1524000" cy="2837455"/>
            </a:xfrm>
          </p:grpSpPr>
          <p:sp>
            <p:nvSpPr>
              <p:cNvPr id="409" name="Google Shape;409;p72"/>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2"/>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1" name="Google Shape;411;p72"/>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412" name="Google Shape;412;p72"/>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4</a:t>
              </a:r>
              <a:endParaRPr b="1" sz="1000">
                <a:solidFill>
                  <a:schemeClr val="lt1"/>
                </a:solidFill>
                <a:latin typeface="Roboto"/>
                <a:ea typeface="Roboto"/>
                <a:cs typeface="Roboto"/>
                <a:sym typeface="Roboto"/>
              </a:endParaRPr>
            </a:p>
          </p:txBody>
        </p:sp>
        <p:sp>
          <p:nvSpPr>
            <p:cNvPr id="413" name="Google Shape;413;p72"/>
            <p:cNvSpPr txBox="1"/>
            <p:nvPr/>
          </p:nvSpPr>
          <p:spPr>
            <a:xfrm>
              <a:off x="3224536" y="2299316"/>
              <a:ext cx="1070400" cy="33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8 maart</a:t>
              </a:r>
              <a:endParaRPr sz="1000">
                <a:solidFill>
                  <a:srgbClr val="5E5E5E"/>
                </a:solidFill>
                <a:latin typeface="Roboto"/>
                <a:ea typeface="Roboto"/>
                <a:cs typeface="Roboto"/>
                <a:sym typeface="Roboto"/>
              </a:endParaRPr>
            </a:p>
          </p:txBody>
        </p:sp>
      </p:grpSp>
      <p:grpSp>
        <p:nvGrpSpPr>
          <p:cNvPr id="414" name="Google Shape;414;p72"/>
          <p:cNvGrpSpPr/>
          <p:nvPr/>
        </p:nvGrpSpPr>
        <p:grpSpPr>
          <a:xfrm>
            <a:off x="4117366" y="2295513"/>
            <a:ext cx="1271321" cy="1530492"/>
            <a:chOff x="3048000" y="2295575"/>
            <a:chExt cx="1524000" cy="2847956"/>
          </a:xfrm>
        </p:grpSpPr>
        <p:grpSp>
          <p:nvGrpSpPr>
            <p:cNvPr id="415" name="Google Shape;415;p72"/>
            <p:cNvGrpSpPr/>
            <p:nvPr/>
          </p:nvGrpSpPr>
          <p:grpSpPr>
            <a:xfrm>
              <a:off x="3048000" y="2295578"/>
              <a:ext cx="1524000" cy="2847953"/>
              <a:chOff x="0" y="2295575"/>
              <a:chExt cx="1524000" cy="2837455"/>
            </a:xfrm>
          </p:grpSpPr>
          <p:sp>
            <p:nvSpPr>
              <p:cNvPr id="416" name="Google Shape;416;p72"/>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2"/>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8" name="Google Shape;418;p72"/>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419" name="Google Shape;419;p72"/>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3</a:t>
              </a:r>
              <a:endParaRPr b="1" sz="1000">
                <a:solidFill>
                  <a:schemeClr val="lt1"/>
                </a:solidFill>
                <a:latin typeface="Roboto"/>
                <a:ea typeface="Roboto"/>
                <a:cs typeface="Roboto"/>
                <a:sym typeface="Roboto"/>
              </a:endParaRPr>
            </a:p>
          </p:txBody>
        </p:sp>
        <p:sp>
          <p:nvSpPr>
            <p:cNvPr id="420" name="Google Shape;420;p72"/>
            <p:cNvSpPr txBox="1"/>
            <p:nvPr/>
          </p:nvSpPr>
          <p:spPr>
            <a:xfrm>
              <a:off x="3224536" y="2299315"/>
              <a:ext cx="10881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8 februari</a:t>
              </a:r>
              <a:endParaRPr sz="1000">
                <a:solidFill>
                  <a:srgbClr val="5E5E5E"/>
                </a:solidFill>
                <a:latin typeface="Roboto"/>
                <a:ea typeface="Roboto"/>
                <a:cs typeface="Roboto"/>
                <a:sym typeface="Roboto"/>
              </a:endParaRPr>
            </a:p>
          </p:txBody>
        </p:sp>
      </p:grpSp>
      <p:grpSp>
        <p:nvGrpSpPr>
          <p:cNvPr id="421" name="Google Shape;421;p72"/>
          <p:cNvGrpSpPr/>
          <p:nvPr/>
        </p:nvGrpSpPr>
        <p:grpSpPr>
          <a:xfrm>
            <a:off x="1574745" y="2295511"/>
            <a:ext cx="1271372" cy="1530488"/>
            <a:chOff x="1515975" y="2295580"/>
            <a:chExt cx="1525524" cy="2847950"/>
          </a:xfrm>
        </p:grpSpPr>
        <p:sp>
          <p:nvSpPr>
            <p:cNvPr id="422" name="Google Shape;422;p72"/>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2"/>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2"/>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Thematische werkgroep 1</a:t>
              </a:r>
              <a:endParaRPr b="1" sz="1000">
                <a:solidFill>
                  <a:srgbClr val="FFFFFF"/>
                </a:solidFill>
                <a:latin typeface="Roboto"/>
                <a:ea typeface="Roboto"/>
                <a:cs typeface="Roboto"/>
                <a:sym typeface="Roboto"/>
              </a:endParaRPr>
            </a:p>
          </p:txBody>
        </p:sp>
        <p:sp>
          <p:nvSpPr>
            <p:cNvPr id="425" name="Google Shape;425;p72"/>
            <p:cNvSpPr txBox="1"/>
            <p:nvPr/>
          </p:nvSpPr>
          <p:spPr>
            <a:xfrm>
              <a:off x="1692701" y="2299314"/>
              <a:ext cx="11166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14 december</a:t>
              </a:r>
              <a:endParaRPr sz="1000">
                <a:solidFill>
                  <a:srgbClr val="1B786E"/>
                </a:solidFill>
                <a:latin typeface="Roboto"/>
                <a:ea typeface="Roboto"/>
                <a:cs typeface="Roboto"/>
                <a:sym typeface="Roboto"/>
              </a:endParaRPr>
            </a:p>
          </p:txBody>
        </p:sp>
        <p:cxnSp>
          <p:nvCxnSpPr>
            <p:cNvPr id="426" name="Google Shape;426;p72"/>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427" name="Google Shape;427;p72"/>
          <p:cNvGrpSpPr/>
          <p:nvPr/>
        </p:nvGrpSpPr>
        <p:grpSpPr>
          <a:xfrm>
            <a:off x="303372" y="2295511"/>
            <a:ext cx="1271372" cy="1530488"/>
            <a:chOff x="1515975" y="2295580"/>
            <a:chExt cx="1525524" cy="2847950"/>
          </a:xfrm>
        </p:grpSpPr>
        <p:sp>
          <p:nvSpPr>
            <p:cNvPr id="428" name="Google Shape;428;p72"/>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2"/>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2"/>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Business werkgroep</a:t>
              </a:r>
              <a:endParaRPr b="1" sz="1000">
                <a:solidFill>
                  <a:srgbClr val="FFFFFF"/>
                </a:solidFill>
                <a:latin typeface="Roboto"/>
                <a:ea typeface="Roboto"/>
                <a:cs typeface="Roboto"/>
                <a:sym typeface="Roboto"/>
              </a:endParaRPr>
            </a:p>
          </p:txBody>
        </p:sp>
        <p:sp>
          <p:nvSpPr>
            <p:cNvPr id="431" name="Google Shape;431;p72"/>
            <p:cNvSpPr txBox="1"/>
            <p:nvPr/>
          </p:nvSpPr>
          <p:spPr>
            <a:xfrm>
              <a:off x="1692689" y="2299314"/>
              <a:ext cx="11721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Voorbereiding</a:t>
              </a:r>
              <a:endParaRPr sz="1000">
                <a:solidFill>
                  <a:srgbClr val="1B786E"/>
                </a:solidFill>
                <a:latin typeface="Roboto"/>
                <a:ea typeface="Roboto"/>
                <a:cs typeface="Roboto"/>
                <a:sym typeface="Roboto"/>
              </a:endParaRPr>
            </a:p>
          </p:txBody>
        </p:sp>
        <p:cxnSp>
          <p:nvCxnSpPr>
            <p:cNvPr id="432" name="Google Shape;432;p72"/>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433" name="Google Shape;433;p72"/>
          <p:cNvGrpSpPr/>
          <p:nvPr/>
        </p:nvGrpSpPr>
        <p:grpSpPr>
          <a:xfrm>
            <a:off x="7931193" y="2295537"/>
            <a:ext cx="1212647" cy="1530490"/>
            <a:chOff x="3048000" y="2295578"/>
            <a:chExt cx="1524000" cy="2847953"/>
          </a:xfrm>
        </p:grpSpPr>
        <p:grpSp>
          <p:nvGrpSpPr>
            <p:cNvPr id="434" name="Google Shape;434;p72"/>
            <p:cNvGrpSpPr/>
            <p:nvPr/>
          </p:nvGrpSpPr>
          <p:grpSpPr>
            <a:xfrm>
              <a:off x="3048000" y="2295578"/>
              <a:ext cx="1524000" cy="2847953"/>
              <a:chOff x="0" y="2295575"/>
              <a:chExt cx="1524000" cy="2837455"/>
            </a:xfrm>
          </p:grpSpPr>
          <p:sp>
            <p:nvSpPr>
              <p:cNvPr id="435" name="Google Shape;435;p72"/>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2"/>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72"/>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E5E5E"/>
                  </a:solidFill>
                  <a:latin typeface="Roboto"/>
                  <a:ea typeface="Roboto"/>
                  <a:cs typeface="Roboto"/>
                  <a:sym typeface="Roboto"/>
                </a:rPr>
                <a:t>Publieke Review</a:t>
              </a:r>
              <a:endParaRPr b="1" sz="1100">
                <a:solidFill>
                  <a:srgbClr val="5E5E5E"/>
                </a:solidFill>
                <a:latin typeface="Roboto"/>
                <a:ea typeface="Roboto"/>
                <a:cs typeface="Roboto"/>
                <a:sym typeface="Roboto"/>
              </a:endParaRPr>
            </a:p>
          </p:txBody>
        </p:sp>
        <p:sp>
          <p:nvSpPr>
            <p:cNvPr id="438" name="Google Shape;438;p72"/>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April - juli</a:t>
              </a:r>
              <a:endParaRPr sz="1000">
                <a:solidFill>
                  <a:srgbClr val="5E5E5E"/>
                </a:solidFill>
                <a:latin typeface="Roboto"/>
                <a:ea typeface="Roboto"/>
                <a:cs typeface="Roboto"/>
                <a:sym typeface="Roboto"/>
              </a:endParaRPr>
            </a:p>
          </p:txBody>
        </p:sp>
      </p:grpSp>
      <p:grpSp>
        <p:nvGrpSpPr>
          <p:cNvPr id="439" name="Google Shape;439;p72"/>
          <p:cNvGrpSpPr/>
          <p:nvPr/>
        </p:nvGrpSpPr>
        <p:grpSpPr>
          <a:xfrm>
            <a:off x="2846016" y="2295513"/>
            <a:ext cx="1271321" cy="1530492"/>
            <a:chOff x="3048000" y="2295575"/>
            <a:chExt cx="1524000" cy="2847956"/>
          </a:xfrm>
        </p:grpSpPr>
        <p:grpSp>
          <p:nvGrpSpPr>
            <p:cNvPr id="440" name="Google Shape;440;p72"/>
            <p:cNvGrpSpPr/>
            <p:nvPr/>
          </p:nvGrpSpPr>
          <p:grpSpPr>
            <a:xfrm>
              <a:off x="3048000" y="2295578"/>
              <a:ext cx="1524000" cy="2847953"/>
              <a:chOff x="0" y="2295575"/>
              <a:chExt cx="1524000" cy="2837455"/>
            </a:xfrm>
          </p:grpSpPr>
          <p:sp>
            <p:nvSpPr>
              <p:cNvPr id="441" name="Google Shape;441;p72"/>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2"/>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3" name="Google Shape;443;p72"/>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444" name="Google Shape;444;p72"/>
            <p:cNvSpPr txBox="1"/>
            <p:nvPr/>
          </p:nvSpPr>
          <p:spPr>
            <a:xfrm>
              <a:off x="3224559" y="2299318"/>
              <a:ext cx="11469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1</a:t>
              </a:r>
              <a:r>
                <a:rPr lang="en" sz="1000">
                  <a:solidFill>
                    <a:srgbClr val="1B786E"/>
                  </a:solidFill>
                  <a:latin typeface="Roboto"/>
                  <a:ea typeface="Roboto"/>
                  <a:cs typeface="Roboto"/>
                  <a:sym typeface="Roboto"/>
                </a:rPr>
                <a:t>8 januari</a:t>
              </a:r>
              <a:endParaRPr sz="1000">
                <a:solidFill>
                  <a:srgbClr val="1B786E"/>
                </a:solidFill>
                <a:latin typeface="Roboto"/>
                <a:ea typeface="Roboto"/>
                <a:cs typeface="Roboto"/>
                <a:sym typeface="Roboto"/>
              </a:endParaRPr>
            </a:p>
          </p:txBody>
        </p:sp>
        <p:sp>
          <p:nvSpPr>
            <p:cNvPr id="445" name="Google Shape;445;p72"/>
            <p:cNvSpPr txBox="1"/>
            <p:nvPr/>
          </p:nvSpPr>
          <p:spPr>
            <a:xfrm>
              <a:off x="322461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2</a:t>
              </a:r>
              <a:endParaRPr b="1" sz="1000">
                <a:solidFill>
                  <a:schemeClr val="lt1"/>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Wie is wie?</a:t>
            </a:r>
            <a:endParaRPr b="0" i="0" sz="3000" u="none" cap="none" strike="noStrike">
              <a:solidFill>
                <a:srgbClr val="000000"/>
              </a:solidFill>
              <a:latin typeface="Arial"/>
              <a:ea typeface="Arial"/>
              <a:cs typeface="Arial"/>
              <a:sym typeface="Arial"/>
            </a:endParaRPr>
          </a:p>
        </p:txBody>
      </p:sp>
      <p:pic>
        <p:nvPicPr>
          <p:cNvPr id="451" name="Google Shape;451;p73">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452" name="Google Shape;452;p73"/>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roxima Nova"/>
                <a:ea typeface="Proxima Nova"/>
                <a:cs typeface="Proxima Nova"/>
                <a:sym typeface="Proxima Nova"/>
                <a:hlinkClick r:id="rId5"/>
              </a:rPr>
              <a:t>MURAL</a:t>
            </a:r>
            <a:r>
              <a:rPr b="0" i="0" lang="en" sz="1400" u="sng" cap="none" strike="noStrike">
                <a:solidFill>
                  <a:schemeClr val="hlink"/>
                </a:solidFill>
                <a:latin typeface="Proxima Nova"/>
                <a:ea typeface="Proxima Nova"/>
                <a:cs typeface="Proxima Nova"/>
                <a:sym typeface="Proxima Nova"/>
                <a:hlinkClick r:id="rId6"/>
              </a:rPr>
              <a:t>-</a:t>
            </a:r>
            <a:r>
              <a:rPr b="0" i="0" lang="en" sz="1400" u="sng" cap="none" strike="noStrike">
                <a:solidFill>
                  <a:schemeClr val="hlink"/>
                </a:solidFill>
                <a:latin typeface="Proxima Nova"/>
                <a:ea typeface="Proxima Nova"/>
                <a:cs typeface="Proxima Nova"/>
                <a:sym typeface="Proxima Nova"/>
                <a:hlinkClick r:id="rId7"/>
              </a:rPr>
              <a:t>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4"/>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4"/>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74"/>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Samenvatting</a:t>
            </a:r>
            <a:r>
              <a:rPr b="1" lang="en" sz="3700"/>
              <a:t> vierde </a:t>
            </a:r>
            <a:r>
              <a:rPr b="1" lang="en" sz="3700"/>
              <a:t>thematische </a:t>
            </a:r>
            <a:r>
              <a:rPr b="1" i="0" lang="en" sz="3700" u="none" cap="none" strike="noStrike">
                <a:solidFill>
                  <a:srgbClr val="000000"/>
                </a:solidFill>
                <a:latin typeface="Arial"/>
                <a:ea typeface="Arial"/>
                <a:cs typeface="Arial"/>
                <a:sym typeface="Arial"/>
              </a:rPr>
              <a:t>werkgroep</a:t>
            </a:r>
            <a:endParaRPr b="1" i="0" sz="3700" u="none" cap="none" strike="noStrike">
              <a:solidFill>
                <a:srgbClr val="000000"/>
              </a:solidFill>
              <a:latin typeface="Arial"/>
              <a:ea typeface="Arial"/>
              <a:cs typeface="Arial"/>
              <a:sym typeface="Arial"/>
            </a:endParaRPr>
          </a:p>
        </p:txBody>
      </p:sp>
      <p:pic>
        <p:nvPicPr>
          <p:cNvPr id="460" name="Google Shape;460;p74"/>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5"/>
          <p:cNvSpPr txBox="1"/>
          <p:nvPr/>
        </p:nvSpPr>
        <p:spPr>
          <a:xfrm>
            <a:off x="628650" y="273850"/>
            <a:ext cx="79491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i="0" lang="en" sz="3000" u="none" cap="none" strike="noStrike">
                <a:solidFill>
                  <a:srgbClr val="000000"/>
                </a:solidFill>
                <a:latin typeface="Arial"/>
                <a:ea typeface="Arial"/>
                <a:cs typeface="Arial"/>
                <a:sym typeface="Arial"/>
              </a:rPr>
              <a:t>Topics vorige werkgroep?</a:t>
            </a:r>
            <a:endParaRPr b="1" i="0" sz="3000" u="none" cap="none" strike="noStrike">
              <a:solidFill>
                <a:srgbClr val="000000"/>
              </a:solidFill>
              <a:latin typeface="Arial"/>
              <a:ea typeface="Arial"/>
              <a:cs typeface="Arial"/>
              <a:sym typeface="Arial"/>
            </a:endParaRPr>
          </a:p>
        </p:txBody>
      </p:sp>
      <p:sp>
        <p:nvSpPr>
          <p:cNvPr id="466" name="Google Shape;466;p75"/>
          <p:cNvSpPr/>
          <p:nvPr/>
        </p:nvSpPr>
        <p:spPr>
          <a:xfrm>
            <a:off x="470977" y="43444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67" name="Google Shape;467;p75"/>
          <p:cNvPicPr preferRelativeResize="0"/>
          <p:nvPr/>
        </p:nvPicPr>
        <p:blipFill rotWithShape="1">
          <a:blip r:embed="rId3">
            <a:alphaModFix/>
          </a:blip>
          <a:srcRect b="0" l="0" r="0" t="0"/>
          <a:stretch/>
        </p:blipFill>
        <p:spPr>
          <a:xfrm>
            <a:off x="1907825" y="1145364"/>
            <a:ext cx="662201" cy="654125"/>
          </a:xfrm>
          <a:prstGeom prst="rect">
            <a:avLst/>
          </a:prstGeom>
          <a:noFill/>
          <a:ln>
            <a:noFill/>
          </a:ln>
        </p:spPr>
      </p:pic>
      <p:sp>
        <p:nvSpPr>
          <p:cNvPr id="468" name="Google Shape;468;p75"/>
          <p:cNvSpPr txBox="1"/>
          <p:nvPr/>
        </p:nvSpPr>
        <p:spPr>
          <a:xfrm>
            <a:off x="784075" y="2221975"/>
            <a:ext cx="3671100" cy="1031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SzPts val="1100"/>
              <a:buChar char="●"/>
            </a:pPr>
            <a:r>
              <a:rPr lang="en" sz="1100"/>
              <a:t>Toevoegingen attributen aan Document, Geregistreerd Persoon, …</a:t>
            </a:r>
            <a:endParaRPr sz="1100"/>
          </a:p>
          <a:p>
            <a:pPr indent="-298450" lvl="0" marL="457200" marR="0" rtl="0" algn="l">
              <a:lnSpc>
                <a:spcPct val="100000"/>
              </a:lnSpc>
              <a:spcBef>
                <a:spcPts val="0"/>
              </a:spcBef>
              <a:spcAft>
                <a:spcPts val="0"/>
              </a:spcAft>
              <a:buSzPts val="1100"/>
              <a:buChar char="●"/>
            </a:pPr>
            <a:r>
              <a:rPr lang="en" sz="1100"/>
              <a:t>Aanpassingen aan enumeraties</a:t>
            </a:r>
            <a:endParaRPr sz="1100"/>
          </a:p>
          <a:p>
            <a:pPr indent="-298450" lvl="0" marL="457200" marR="0" rtl="0" algn="l">
              <a:lnSpc>
                <a:spcPct val="100000"/>
              </a:lnSpc>
              <a:spcBef>
                <a:spcPts val="0"/>
              </a:spcBef>
              <a:spcAft>
                <a:spcPts val="0"/>
              </a:spcAft>
              <a:buSzPts val="1100"/>
              <a:buChar char="●"/>
            </a:pPr>
            <a:r>
              <a:rPr lang="en" sz="1100"/>
              <a:t>Wijzigingen aan Aanbieder/Uitvoerder</a:t>
            </a:r>
            <a:endParaRPr sz="1100"/>
          </a:p>
          <a:p>
            <a:pPr indent="0" lvl="0" marL="457200" marR="0" rtl="0" algn="l">
              <a:lnSpc>
                <a:spcPct val="100000"/>
              </a:lnSpc>
              <a:spcBef>
                <a:spcPts val="0"/>
              </a:spcBef>
              <a:spcAft>
                <a:spcPts val="0"/>
              </a:spcAft>
              <a:buNone/>
            </a:pPr>
            <a:r>
              <a:t/>
            </a:r>
            <a:endParaRPr sz="1100"/>
          </a:p>
        </p:txBody>
      </p:sp>
      <p:sp>
        <p:nvSpPr>
          <p:cNvPr id="469" name="Google Shape;469;p75"/>
          <p:cNvSpPr txBox="1"/>
          <p:nvPr/>
        </p:nvSpPr>
        <p:spPr>
          <a:xfrm>
            <a:off x="739675" y="2043263"/>
            <a:ext cx="2998500" cy="23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Overzicht van de aanpassingen</a:t>
            </a:r>
            <a:endParaRPr b="1" i="0" sz="1100" u="none" cap="none" strike="noStrike">
              <a:solidFill>
                <a:srgbClr val="434343"/>
              </a:solidFill>
              <a:latin typeface="Arial"/>
              <a:ea typeface="Arial"/>
              <a:cs typeface="Arial"/>
              <a:sym typeface="Arial"/>
            </a:endParaRPr>
          </a:p>
        </p:txBody>
      </p:sp>
      <p:pic>
        <p:nvPicPr>
          <p:cNvPr id="470" name="Google Shape;470;p75"/>
          <p:cNvPicPr preferRelativeResize="0"/>
          <p:nvPr/>
        </p:nvPicPr>
        <p:blipFill rotWithShape="1">
          <a:blip r:embed="rId4">
            <a:alphaModFix/>
          </a:blip>
          <a:srcRect b="0" l="0" r="0" t="0"/>
          <a:stretch/>
        </p:blipFill>
        <p:spPr>
          <a:xfrm>
            <a:off x="6445825" y="1145377"/>
            <a:ext cx="710654" cy="654125"/>
          </a:xfrm>
          <a:prstGeom prst="rect">
            <a:avLst/>
          </a:prstGeom>
          <a:noFill/>
          <a:ln>
            <a:noFill/>
          </a:ln>
        </p:spPr>
      </p:pic>
      <p:cxnSp>
        <p:nvCxnSpPr>
          <p:cNvPr id="471" name="Google Shape;471;p75"/>
          <p:cNvCxnSpPr/>
          <p:nvPr/>
        </p:nvCxnSpPr>
        <p:spPr>
          <a:xfrm>
            <a:off x="4598700" y="1145375"/>
            <a:ext cx="9000" cy="3517200"/>
          </a:xfrm>
          <a:prstGeom prst="straightConnector1">
            <a:avLst/>
          </a:prstGeom>
          <a:noFill/>
          <a:ln cap="flat" cmpd="sng" w="9525">
            <a:solidFill>
              <a:schemeClr val="dk2"/>
            </a:solidFill>
            <a:prstDash val="solid"/>
            <a:round/>
            <a:headEnd len="sm" w="sm" type="none"/>
            <a:tailEnd len="sm" w="sm" type="none"/>
          </a:ln>
        </p:spPr>
      </p:cxnSp>
      <p:sp>
        <p:nvSpPr>
          <p:cNvPr id="472" name="Google Shape;472;p75"/>
          <p:cNvSpPr txBox="1"/>
          <p:nvPr/>
        </p:nvSpPr>
        <p:spPr>
          <a:xfrm>
            <a:off x="5024550" y="2006275"/>
            <a:ext cx="35532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Het volledige datamodel</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200"/>
              <a:t>O</a:t>
            </a:r>
            <a:r>
              <a:rPr b="1" lang="en" sz="1200"/>
              <a:t>bjectdiagrammen</a:t>
            </a:r>
            <a:endParaRPr b="1" sz="1200"/>
          </a:p>
          <a:p>
            <a:pPr indent="-298450" lvl="0" marL="457200" rtl="0" algn="l">
              <a:spcBef>
                <a:spcPts val="0"/>
              </a:spcBef>
              <a:spcAft>
                <a:spcPts val="0"/>
              </a:spcAft>
              <a:buSzPts val="1100"/>
              <a:buChar char="●"/>
            </a:pPr>
            <a:r>
              <a:rPr lang="en" sz="1100"/>
              <a:t>Herneming filmbezoek</a:t>
            </a:r>
            <a:endParaRPr sz="1100"/>
          </a:p>
          <a:p>
            <a:pPr indent="-298450" lvl="0" marL="457200" rtl="0" algn="l">
              <a:spcBef>
                <a:spcPts val="0"/>
              </a:spcBef>
              <a:spcAft>
                <a:spcPts val="0"/>
              </a:spcAft>
              <a:buSzPts val="1100"/>
              <a:buChar char="●"/>
            </a:pPr>
            <a:r>
              <a:rPr lang="en" sz="1100"/>
              <a:t>Cultuurreis</a:t>
            </a:r>
            <a:endParaRPr sz="1100"/>
          </a:p>
          <a:p>
            <a:pPr indent="0" lvl="0" marL="0" marR="0" rtl="0" algn="l">
              <a:lnSpc>
                <a:spcPct val="100000"/>
              </a:lnSpc>
              <a:spcBef>
                <a:spcPts val="0"/>
              </a:spcBef>
              <a:spcAft>
                <a:spcPts val="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